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92.jpg" ContentType="image/jpg"/>
  <Override PartName="/ppt/media/image9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91" r:id="rId5"/>
    <p:sldId id="259" r:id="rId6"/>
    <p:sldId id="260" r:id="rId7"/>
    <p:sldId id="261" r:id="rId8"/>
    <p:sldId id="262" r:id="rId9"/>
    <p:sldId id="263" r:id="rId10"/>
    <p:sldId id="371" r:id="rId11"/>
    <p:sldId id="372" r:id="rId12"/>
    <p:sldId id="373" r:id="rId13"/>
    <p:sldId id="374" r:id="rId14"/>
    <p:sldId id="375" r:id="rId15"/>
    <p:sldId id="264" r:id="rId16"/>
    <p:sldId id="279" r:id="rId17"/>
    <p:sldId id="280" r:id="rId18"/>
    <p:sldId id="281" r:id="rId19"/>
    <p:sldId id="282" r:id="rId20"/>
    <p:sldId id="283" r:id="rId21"/>
    <p:sldId id="265" r:id="rId22"/>
    <p:sldId id="271" r:id="rId23"/>
    <p:sldId id="272" r:id="rId24"/>
    <p:sldId id="273" r:id="rId25"/>
    <p:sldId id="274" r:id="rId26"/>
    <p:sldId id="275" r:id="rId27"/>
    <p:sldId id="289" r:id="rId28"/>
    <p:sldId id="292" r:id="rId29"/>
    <p:sldId id="293" r:id="rId30"/>
    <p:sldId id="294" r:id="rId31"/>
    <p:sldId id="266" r:id="rId32"/>
    <p:sldId id="288" r:id="rId33"/>
    <p:sldId id="284" r:id="rId34"/>
    <p:sldId id="285" r:id="rId35"/>
    <p:sldId id="286" r:id="rId36"/>
    <p:sldId id="287" r:id="rId37"/>
    <p:sldId id="278" r:id="rId38"/>
    <p:sldId id="267" r:id="rId39"/>
    <p:sldId id="290" r:id="rId40"/>
    <p:sldId id="270" r:id="rId41"/>
    <p:sldId id="269" r:id="rId42"/>
    <p:sldId id="356" r:id="rId43"/>
    <p:sldId id="358" r:id="rId44"/>
    <p:sldId id="361" r:id="rId45"/>
    <p:sldId id="368" r:id="rId46"/>
    <p:sldId id="369" r:id="rId47"/>
    <p:sldId id="370" r:id="rId48"/>
    <p:sldId id="295"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64"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5B2F1-6F67-4C98-B367-C83CA68D3920}" type="datetimeFigureOut">
              <a:rPr kumimoji="1" lang="ja-JP" altLang="en-US" smtClean="0"/>
              <a:t>2024/12/12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A920-0586-44E3-B61B-8FC4893F5948}" type="slidenum">
              <a:rPr kumimoji="1" lang="ja-JP" altLang="en-US" smtClean="0"/>
              <a:t>‹#›</a:t>
            </a:fld>
            <a:endParaRPr kumimoji="1" lang="ja-JP" altLang="en-US"/>
          </a:p>
        </p:txBody>
      </p:sp>
    </p:spTree>
    <p:extLst>
      <p:ext uri="{BB962C8B-B14F-4D97-AF65-F5344CB8AC3E}">
        <p14:creationId xmlns:p14="http://schemas.microsoft.com/office/powerpoint/2010/main" val="8098127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光電子回折分光をはじめとする</a:t>
            </a:r>
            <a:r>
              <a:rPr kumimoji="1" lang="en-US" altLang="ja-JP" dirty="0"/>
              <a:t>spectroscopies</a:t>
            </a:r>
            <a:r>
              <a:rPr kumimoji="1" lang="ja-JP" altLang="en-US" dirty="0"/>
              <a:t>における微分散乱断面積を計算するの</a:t>
            </a:r>
            <a:r>
              <a:rPr kumimoji="1" lang="en-US" altLang="ja-JP" dirty="0" err="1"/>
              <a:t>MsSpec</a:t>
            </a:r>
            <a:r>
              <a:rPr kumimoji="1" lang="ja-JP" altLang="en-US" dirty="0"/>
              <a:t>コードにおいて、級数展開法の収束性を改善するために収束法が提案されている。</a:t>
            </a:r>
            <a:r>
              <a:rPr kumimoji="1" lang="en-US" altLang="ja-JP" dirty="0"/>
              <a:t>Cu(111)</a:t>
            </a:r>
            <a:r>
              <a:rPr kumimoji="1" lang="ja-JP" altLang="en-US" dirty="0"/>
              <a:t>の小規模クラスターに対して繰り込み法を使うと、収束が</a:t>
            </a:r>
            <a:r>
              <a:rPr kumimoji="1" lang="en-US" altLang="ja-JP" dirty="0"/>
              <a:t>2</a:t>
            </a:r>
            <a:r>
              <a:rPr kumimoji="1" lang="ja-JP" altLang="en-US" dirty="0"/>
              <a:t>倍速くなった。繰り込み法は特に、数百個の原子数と数百</a:t>
            </a:r>
            <a:r>
              <a:rPr kumimoji="1" lang="en-US" altLang="ja-JP" dirty="0"/>
              <a:t>eV</a:t>
            </a:r>
            <a:r>
              <a:rPr kumimoji="1" lang="ja-JP" altLang="en-US" dirty="0"/>
              <a:t>の運動エネルギーの光電子の系の計算を容易にする。</a:t>
            </a:r>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1</a:t>
            </a:fld>
            <a:endParaRPr kumimoji="1" lang="ja-JP" altLang="en-US"/>
          </a:p>
        </p:txBody>
      </p:sp>
    </p:spTree>
    <p:extLst>
      <p:ext uri="{BB962C8B-B14F-4D97-AF65-F5344CB8AC3E}">
        <p14:creationId xmlns:p14="http://schemas.microsoft.com/office/powerpoint/2010/main" val="2744140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141072" rtl="0" eaLnBrk="1" fontAlgn="auto" latinLnBrk="0" hangingPunct="1">
              <a:lnSpc>
                <a:spcPct val="100000"/>
              </a:lnSpc>
              <a:spcBef>
                <a:spcPts val="0"/>
              </a:spcBef>
              <a:spcAft>
                <a:spcPts val="0"/>
              </a:spcAft>
              <a:buClrTx/>
              <a:buSzTx/>
              <a:buFontTx/>
              <a:buNone/>
              <a:tabLst/>
              <a:defRPr/>
            </a:pPr>
            <a:r>
              <a:rPr lang="en-US" altLang="ja-JP" sz="1600" dirty="0"/>
              <a:t>Then we have the methodology to </a:t>
            </a:r>
            <a:r>
              <a:rPr kumimoji="1" lang="en-US" altLang="ja-JP" sz="1600" dirty="0"/>
              <a:t>calculate ω only for dense atomic chains and then use it for </a:t>
            </a:r>
            <a:r>
              <a:rPr lang="en-US" altLang="ja-JP" sz="1600" dirty="0"/>
              <a:t>the</a:t>
            </a:r>
            <a:r>
              <a:rPr kumimoji="1" lang="en-US" altLang="ja-JP" sz="1600" dirty="0"/>
              <a:t> full cluster.</a:t>
            </a:r>
            <a:endParaRPr kumimoji="1" lang="en-US" altLang="ja-JP" dirty="0"/>
          </a:p>
          <a:p>
            <a:r>
              <a:rPr kumimoji="1" lang="en-US" altLang="ja-JP" dirty="0"/>
              <a:t>Here we tested the cluster of a 84 Pt cluster.</a:t>
            </a:r>
          </a:p>
          <a:p>
            <a:r>
              <a:rPr kumimoji="1" lang="en-US" altLang="ja-JP" dirty="0"/>
              <a:t>Photoelectron kinetic energy is 420eV not high.</a:t>
            </a:r>
          </a:p>
          <a:p>
            <a:r>
              <a:rPr kumimoji="1" lang="en-US" altLang="ja-JP" dirty="0"/>
              <a:t>But we have the spectral radius above 1 thus it shows divergence.</a:t>
            </a:r>
            <a:br>
              <a:rPr kumimoji="1" lang="en-US" altLang="ja-JP" dirty="0"/>
            </a:br>
            <a:r>
              <a:rPr kumimoji="1" lang="en-US" altLang="ja-JP" dirty="0"/>
              <a:t>And in this figure, the black is MI with three peaks corresponding to dense atomic chains here.</a:t>
            </a:r>
          </a:p>
          <a:p>
            <a:r>
              <a:rPr kumimoji="1" lang="en-US" altLang="ja-JP" dirty="0"/>
              <a:t>And the pink and orange are renormalizations which are G and pi by ω from [110] 5 atomic chains.</a:t>
            </a:r>
          </a:p>
          <a:p>
            <a:r>
              <a:rPr kumimoji="1" lang="en-US" altLang="ja-JP" dirty="0"/>
              <a:t>For G1 and P1, the truncation orders are important because the CPU time is </a:t>
            </a:r>
            <a:r>
              <a:rPr kumimoji="1" lang="en-US" altLang="ja-JP" dirty="0" err="1"/>
              <a:t>propotional</a:t>
            </a:r>
            <a:r>
              <a:rPr kumimoji="1" lang="en-US" altLang="ja-JP" dirty="0"/>
              <a:t> to…</a:t>
            </a:r>
          </a:p>
          <a:p>
            <a:r>
              <a:rPr kumimoji="1" lang="en-US" altLang="ja-JP" dirty="0"/>
              <a:t>And we see that Pi is faster than G1.</a:t>
            </a:r>
          </a:p>
          <a:p>
            <a:r>
              <a:rPr kumimoji="1" lang="en-US" altLang="ja-JP" dirty="0"/>
              <a:t>83^9, 6</a:t>
            </a:r>
          </a:p>
          <a:p>
            <a:r>
              <a:rPr kumimoji="1" lang="en-US" altLang="ja-JP" dirty="0"/>
              <a:t>It is quite early.</a:t>
            </a:r>
          </a:p>
          <a:p>
            <a:endParaRPr kumimoji="1" lang="en-US" altLang="ja-JP" dirty="0"/>
          </a:p>
          <a:p>
            <a:r>
              <a:rPr kumimoji="1" lang="en-US" altLang="ja-JP" dirty="0"/>
              <a:t>How about STO cluster ?</a:t>
            </a:r>
          </a:p>
          <a:p>
            <a:r>
              <a:rPr kumimoji="1" lang="en-US" altLang="ja-JP" dirty="0"/>
              <a:t>Even the monoatomic cluster had the divergence and STO is a heterostructure.</a:t>
            </a:r>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44</a:t>
            </a:fld>
            <a:endParaRPr kumimoji="1" lang="ja-JP" altLang="en-US"/>
          </a:p>
        </p:txBody>
      </p:sp>
    </p:spTree>
    <p:extLst>
      <p:ext uri="{BB962C8B-B14F-4D97-AF65-F5344CB8AC3E}">
        <p14:creationId xmlns:p14="http://schemas.microsoft.com/office/powerpoint/2010/main" val="361139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 PED</a:t>
            </a:r>
            <a:r>
              <a:rPr kumimoji="1" lang="ja-JP" altLang="en-US" dirty="0"/>
              <a:t>やそれをモデリングする</a:t>
            </a:r>
            <a:r>
              <a:rPr kumimoji="1" lang="en-US" altLang="ja-JP" dirty="0"/>
              <a:t>MST</a:t>
            </a:r>
            <a:r>
              <a:rPr kumimoji="1" lang="ja-JP" altLang="en-US" dirty="0"/>
              <a:t>は凄い。</a:t>
            </a:r>
          </a:p>
          <a:p>
            <a:r>
              <a:rPr kumimoji="1" lang="en-US" altLang="ja-JP" dirty="0"/>
              <a:t>PED</a:t>
            </a:r>
            <a:r>
              <a:rPr kumimoji="1" lang="ja-JP" altLang="en-US" dirty="0"/>
              <a:t>は、凝縮系物理の分野で、薄い物質層の結晶と構造の情報を反映できる強力で非常にシンプルな実験手法である。</a:t>
            </a:r>
          </a:p>
          <a:p>
            <a:r>
              <a:rPr kumimoji="1" lang="en-US" altLang="ja-JP" dirty="0"/>
              <a:t>PED</a:t>
            </a:r>
            <a:r>
              <a:rPr kumimoji="1" lang="ja-JP" altLang="en-US" dirty="0"/>
              <a:t>をモデリングする理論が、多重散乱理論 </a:t>
            </a:r>
            <a:r>
              <a:rPr kumimoji="1" lang="en-US" altLang="ja-JP" dirty="0"/>
              <a:t>(Multiple scattering theory) </a:t>
            </a:r>
            <a:r>
              <a:rPr kumimoji="1" lang="ja-JP" altLang="en-US" dirty="0"/>
              <a:t>であり、特に物質の電子構造の解析に適している。</a:t>
            </a:r>
          </a:p>
          <a:p>
            <a:r>
              <a:rPr kumimoji="1" lang="ja-JP" altLang="en-US" dirty="0"/>
              <a:t>多重散乱理論は他の分野でも良く用いられている</a:t>
            </a:r>
          </a:p>
          <a:p>
            <a:r>
              <a:rPr kumimoji="1" lang="ja-JP" altLang="en-US" dirty="0"/>
              <a:t>→光電子の波動関数が媒質内の物質と相互作用する現象の記述は一般的な課題である。</a:t>
            </a:r>
            <a:r>
              <a:rPr kumimoji="1" lang="en-US" altLang="ja-JP" dirty="0"/>
              <a:t>(</a:t>
            </a:r>
            <a:r>
              <a:rPr kumimoji="1" lang="ja-JP" altLang="en-US" dirty="0"/>
              <a:t>音響、地質物理学 </a:t>
            </a:r>
            <a:r>
              <a:rPr kumimoji="1" lang="en-US" altLang="ja-JP" dirty="0"/>
              <a:t>etc...)</a:t>
            </a:r>
          </a:p>
          <a:p>
            <a:endParaRPr kumimoji="1" lang="en-US" altLang="ja-JP" dirty="0"/>
          </a:p>
          <a:p>
            <a:r>
              <a:rPr kumimoji="1" lang="en-US" altLang="ja-JP" dirty="0"/>
              <a:t>2: MST</a:t>
            </a:r>
            <a:r>
              <a:rPr kumimoji="1" lang="ja-JP" altLang="en-US" dirty="0"/>
              <a:t>、数式</a:t>
            </a:r>
          </a:p>
          <a:p>
            <a:r>
              <a:rPr kumimoji="1" lang="en-US" altLang="ja-JP" dirty="0"/>
              <a:t>PED</a:t>
            </a:r>
            <a:r>
              <a:rPr kumimoji="1" lang="ja-JP" altLang="en-US" dirty="0"/>
              <a:t>の文脈で。</a:t>
            </a:r>
          </a:p>
          <a:p>
            <a:endParaRPr kumimoji="1" lang="ja-JP" altLang="en-US" dirty="0"/>
          </a:p>
          <a:p>
            <a:r>
              <a:rPr kumimoji="1" lang="ja-JP" altLang="en-US" dirty="0"/>
              <a:t>物質内の光電子の振る舞いは以下の行列で記述される。</a:t>
            </a:r>
          </a:p>
          <a:p>
            <a:r>
              <a:rPr kumimoji="1" lang="en-US" altLang="ja-JP" dirty="0"/>
              <a:t>[small tau, Greek, macron]ji = [V with combining macron]</a:t>
            </a:r>
            <a:r>
              <a:rPr kumimoji="1" lang="en-US" altLang="ja-JP" dirty="0" err="1"/>
              <a:t>iδij</a:t>
            </a:r>
            <a:r>
              <a:rPr kumimoji="1" lang="en-US" altLang="ja-JP" dirty="0"/>
              <a:t> + [V with combining macron]</a:t>
            </a:r>
            <a:r>
              <a:rPr kumimoji="1" lang="en-US" altLang="ja-JP" dirty="0" err="1"/>
              <a:t>jG</a:t>
            </a:r>
            <a:r>
              <a:rPr kumimoji="1" lang="en-US" altLang="ja-JP" dirty="0"/>
              <a:t>[V with combining macron]</a:t>
            </a:r>
            <a:r>
              <a:rPr kumimoji="1" lang="en-US" altLang="ja-JP" dirty="0" err="1"/>
              <a:t>i</a:t>
            </a:r>
            <a:endParaRPr kumimoji="1" lang="en-US" altLang="ja-JP" dirty="0"/>
          </a:p>
          <a:p>
            <a:r>
              <a:rPr kumimoji="1" lang="en-US" altLang="ja-JP" dirty="0"/>
              <a:t>(</a:t>
            </a:r>
            <a:r>
              <a:rPr kumimoji="1" lang="ja-JP" altLang="en-US" dirty="0"/>
              <a:t>行列に</a:t>
            </a:r>
            <a:r>
              <a:rPr kumimoji="1" lang="en-US" altLang="ja-JP" dirty="0"/>
              <a:t>bar</a:t>
            </a:r>
            <a:r>
              <a:rPr kumimoji="1" lang="ja-JP" altLang="en-US" dirty="0"/>
              <a:t>がついている理由</a:t>
            </a:r>
            <a:r>
              <a:rPr kumimoji="1" lang="en-US" altLang="ja-JP" dirty="0"/>
              <a:t>)</a:t>
            </a:r>
          </a:p>
          <a:p>
            <a:endParaRPr kumimoji="1" lang="en-US" altLang="ja-JP" dirty="0"/>
          </a:p>
          <a:p>
            <a:r>
              <a:rPr kumimoji="1" lang="en-US" altLang="ja-JP" dirty="0"/>
              <a:t>PED</a:t>
            </a:r>
            <a:r>
              <a:rPr kumimoji="1" lang="ja-JP" altLang="en-US" dirty="0"/>
              <a:t>含めた多くの</a:t>
            </a:r>
            <a:r>
              <a:rPr kumimoji="1" lang="en-US" altLang="ja-JP" dirty="0"/>
              <a:t>spectroscopies</a:t>
            </a:r>
            <a:r>
              <a:rPr kumimoji="1" lang="ja-JP" altLang="en-US" dirty="0"/>
              <a:t>では、微分散乱断面積を考える。微分散乱断面積は、上の散乱経路演算子の行列要素で計算できる。</a:t>
            </a:r>
            <a:r>
              <a:rPr kumimoji="1" lang="en-US" altLang="ja-JP" dirty="0"/>
              <a:t>[4]</a:t>
            </a:r>
          </a:p>
          <a:p>
            <a:r>
              <a:rPr kumimoji="1" lang="en-US" altLang="ja-JP" dirty="0"/>
              <a:t>(1)</a:t>
            </a:r>
            <a:r>
              <a:rPr kumimoji="1" lang="ja-JP" altLang="en-US" dirty="0"/>
              <a:t>の式は、系全体に対するグリーン関数を用いており、数値計算上はそんなに便利ではない。</a:t>
            </a:r>
          </a:p>
          <a:p>
            <a:r>
              <a:rPr kumimoji="1" lang="ja-JP" altLang="en-US" dirty="0"/>
              <a:t>そこで、自由遷移</a:t>
            </a:r>
            <a:r>
              <a:rPr kumimoji="1" lang="en-US" altLang="ja-JP" dirty="0"/>
              <a:t>G0</a:t>
            </a:r>
            <a:r>
              <a:rPr kumimoji="1" lang="ja-JP" altLang="en-US" dirty="0"/>
              <a:t>と、各散乱原子でのポテンシャルによる遷移演算子を用いて書き換える。</a:t>
            </a:r>
          </a:p>
          <a:p>
            <a:endParaRPr kumimoji="1" lang="ja-JP" altLang="en-US" dirty="0"/>
          </a:p>
          <a:p>
            <a:r>
              <a:rPr kumimoji="1" lang="ja-JP" altLang="en-US" dirty="0"/>
              <a:t>もしポテンシャルが球対称なら、</a:t>
            </a:r>
            <a:r>
              <a:rPr kumimoji="1" lang="en-US" altLang="ja-JP" dirty="0"/>
              <a:t>T</a:t>
            </a:r>
            <a:r>
              <a:rPr kumimoji="1" lang="ja-JP" altLang="en-US" dirty="0"/>
              <a:t>行列は対角行列。</a:t>
            </a:r>
          </a:p>
          <a:p>
            <a:endParaRPr kumimoji="1" lang="ja-JP" altLang="en-US" dirty="0"/>
          </a:p>
          <a:p>
            <a:r>
              <a:rPr kumimoji="1" lang="en-US" altLang="ja-JP" dirty="0"/>
              <a:t>G0</a:t>
            </a:r>
            <a:r>
              <a:rPr kumimoji="1" lang="ja-JP" altLang="en-US" dirty="0"/>
              <a:t>の行列要素の計算は、いつくかの基底関数で計算できる </a:t>
            </a:r>
            <a:r>
              <a:rPr kumimoji="1" lang="en-US" altLang="ja-JP" dirty="0"/>
              <a:t>(</a:t>
            </a:r>
            <a:r>
              <a:rPr kumimoji="1" lang="ja-JP" altLang="en-US" dirty="0"/>
              <a:t>平面波、球面波 </a:t>
            </a:r>
            <a:r>
              <a:rPr kumimoji="1" lang="en-US" altLang="ja-JP" dirty="0"/>
              <a:t>etc...)</a:t>
            </a:r>
          </a:p>
          <a:p>
            <a:r>
              <a:rPr kumimoji="1" lang="ja-JP" altLang="en-US" dirty="0"/>
              <a:t>各遷移演算子は、標準的な部分波のテクニックを使って、ポテンシャル平面でのシュレーディンガー方程式の内側と外側の解の対数微分を一致させることで計算できる。</a:t>
            </a:r>
          </a:p>
          <a:p>
            <a:endParaRPr kumimoji="1" lang="ja-JP" altLang="en-US" dirty="0"/>
          </a:p>
          <a:p>
            <a:r>
              <a:rPr kumimoji="1" lang="ja-JP" altLang="en-US" dirty="0"/>
              <a:t>そうすると、散乱経路演算子を計算することができる、、これを逆行列法と呼ぶ。</a:t>
            </a:r>
            <a:r>
              <a:rPr kumimoji="1" lang="en-US" altLang="ja-JP" dirty="0" err="1"/>
              <a:t>MsSpc</a:t>
            </a:r>
            <a:r>
              <a:rPr kumimoji="1" lang="ja-JP" altLang="en-US" dirty="0"/>
              <a:t>では、</a:t>
            </a:r>
            <a:r>
              <a:rPr kumimoji="1" lang="en-US" altLang="ja-JP" dirty="0"/>
              <a:t>LAPACK</a:t>
            </a:r>
            <a:r>
              <a:rPr kumimoji="1" lang="ja-JP" altLang="en-US" dirty="0"/>
              <a:t>を用いて逆行列を求めている。</a:t>
            </a:r>
          </a:p>
          <a:p>
            <a:r>
              <a:rPr kumimoji="1" lang="ja-JP" altLang="en-US" dirty="0"/>
              <a:t>多重散乱行列のオーダー</a:t>
            </a:r>
            <a:r>
              <a:rPr kumimoji="1" lang="en-US" altLang="ja-JP" dirty="0"/>
              <a:t>N</a:t>
            </a:r>
            <a:r>
              <a:rPr kumimoji="1" lang="ja-JP" altLang="en-US" dirty="0"/>
              <a:t>、原子数</a:t>
            </a:r>
            <a:r>
              <a:rPr kumimoji="1" lang="en-US" altLang="ja-JP" dirty="0"/>
              <a:t>Nat</a:t>
            </a:r>
            <a:r>
              <a:rPr kumimoji="1" lang="ja-JP" altLang="en-US" dirty="0"/>
              <a:t>に対して、</a:t>
            </a:r>
            <a:r>
              <a:rPr kumimoji="1" lang="en-US" altLang="ja-JP" dirty="0"/>
              <a:t>Nat(lmax+1)^2</a:t>
            </a:r>
            <a:r>
              <a:rPr kumimoji="1" lang="ja-JP" altLang="en-US" dirty="0"/>
              <a:t>でスケールする。</a:t>
            </a:r>
            <a:r>
              <a:rPr kumimoji="1" lang="en-US" altLang="ja-JP" dirty="0" err="1"/>
              <a:t>lmax</a:t>
            </a:r>
            <a:r>
              <a:rPr kumimoji="1" lang="ja-JP" altLang="en-US" dirty="0"/>
              <a:t>は各散乱原子の波動関数を基底関数で展開する時の基底関数の数。</a:t>
            </a:r>
            <a:r>
              <a:rPr kumimoji="1" lang="en-US" altLang="ja-JP" dirty="0"/>
              <a:t>τ</a:t>
            </a:r>
            <a:r>
              <a:rPr kumimoji="1" lang="ja-JP" altLang="en-US" dirty="0"/>
              <a:t>は一般的に複素行列なので、ラフに見積もると、</a:t>
            </a:r>
            <a:r>
              <a:rPr kumimoji="1" lang="en-US" altLang="ja-JP" dirty="0"/>
              <a:t>16*N^2bytes</a:t>
            </a:r>
            <a:r>
              <a:rPr kumimoji="1" lang="ja-JP" altLang="en-US" dirty="0"/>
              <a:t>のストレージ容量が必要。</a:t>
            </a:r>
          </a:p>
          <a:p>
            <a:endParaRPr kumimoji="1" lang="ja-JP" altLang="en-US" dirty="0"/>
          </a:p>
          <a:p>
            <a:r>
              <a:rPr kumimoji="1" lang="en-US" altLang="ja-JP" dirty="0" err="1"/>
              <a:t>eg</a:t>
            </a:r>
            <a:r>
              <a:rPr kumimoji="1" lang="en-US" altLang="ja-JP" dirty="0"/>
              <a:t>: 50</a:t>
            </a:r>
            <a:r>
              <a:rPr kumimoji="1" lang="ja-JP" altLang="en-US" dirty="0"/>
              <a:t>個の</a:t>
            </a:r>
            <a:r>
              <a:rPr kumimoji="1" lang="en-US" altLang="ja-JP" dirty="0"/>
              <a:t>Cu</a:t>
            </a:r>
            <a:r>
              <a:rPr kumimoji="1" lang="ja-JP" altLang="en-US" dirty="0"/>
              <a:t>原子のクラスター。</a:t>
            </a:r>
            <a:r>
              <a:rPr kumimoji="1" lang="en-US" altLang="ja-JP" dirty="0"/>
              <a:t>2p1/2</a:t>
            </a:r>
            <a:r>
              <a:rPr kumimoji="1" lang="ja-JP" altLang="en-US" dirty="0"/>
              <a:t>、光電子の運動エネルギー</a:t>
            </a:r>
            <a:r>
              <a:rPr kumimoji="1" lang="en-US" altLang="ja-JP" dirty="0"/>
              <a:t>95eV→lmax = 8 (</a:t>
            </a:r>
            <a:r>
              <a:rPr kumimoji="1" lang="ja-JP" altLang="en-US" dirty="0"/>
              <a:t>検証</a:t>
            </a:r>
            <a:r>
              <a:rPr kumimoji="1" lang="en-US" altLang="ja-JP" dirty="0"/>
              <a:t>)</a:t>
            </a:r>
          </a:p>
          <a:p>
            <a:r>
              <a:rPr kumimoji="1" lang="en-US" altLang="ja-JP" dirty="0"/>
              <a:t>K</a:t>
            </a:r>
            <a:r>
              <a:rPr kumimoji="1" lang="ja-JP" altLang="en-US" dirty="0"/>
              <a:t>行列のサイズは、</a:t>
            </a:r>
            <a:r>
              <a:rPr kumimoji="1" lang="en-US" altLang="ja-JP" dirty="0"/>
              <a:t>50*(8+1)^2=4050, </a:t>
            </a:r>
            <a:r>
              <a:rPr kumimoji="1" lang="ja-JP" altLang="en-US" dirty="0"/>
              <a:t>逆行列に必要なストレージ容量は、</a:t>
            </a:r>
            <a:r>
              <a:rPr kumimoji="1" lang="en-US" altLang="ja-JP" dirty="0"/>
              <a:t>16*(4050)^2</a:t>
            </a:r>
          </a:p>
          <a:p>
            <a:endParaRPr kumimoji="1" lang="en-US" altLang="ja-JP" dirty="0"/>
          </a:p>
          <a:p>
            <a:r>
              <a:rPr kumimoji="1" lang="ja-JP" altLang="en-US" dirty="0"/>
              <a:t>逆行列を求めるのにかかる時間は、</a:t>
            </a:r>
            <a:r>
              <a:rPr kumimoji="1" lang="en-US" altLang="ja-JP" dirty="0"/>
              <a:t>N^3</a:t>
            </a:r>
            <a:r>
              <a:rPr kumimoji="1" lang="ja-JP" altLang="en-US" dirty="0"/>
              <a:t>ラフにスケール。クラスターサイズ、</a:t>
            </a:r>
            <a:r>
              <a:rPr kumimoji="1" lang="en-US" altLang="ja-JP" dirty="0" err="1"/>
              <a:t>lmax</a:t>
            </a:r>
            <a:r>
              <a:rPr kumimoji="1" lang="ja-JP" altLang="en-US" dirty="0"/>
              <a:t>が大きくなると</a:t>
            </a:r>
            <a:r>
              <a:rPr kumimoji="1" lang="en-US" altLang="ja-JP" dirty="0" err="1"/>
              <a:t>drastical</a:t>
            </a:r>
            <a:r>
              <a:rPr kumimoji="1" lang="ja-JP" altLang="en-US" dirty="0"/>
              <a:t>に増える。</a:t>
            </a:r>
          </a:p>
          <a:p>
            <a:endParaRPr kumimoji="1" lang="ja-JP" altLang="en-US" dirty="0"/>
          </a:p>
          <a:p>
            <a:r>
              <a:rPr kumimoji="1" lang="ja-JP" altLang="en-US" dirty="0"/>
              <a:t>以上のメモリーと計算時間の問題で</a:t>
            </a:r>
            <a:r>
              <a:rPr kumimoji="1" lang="en-US" altLang="ja-JP" dirty="0"/>
              <a:t>MI</a:t>
            </a:r>
            <a:r>
              <a:rPr kumimoji="1" lang="ja-JP" altLang="en-US" dirty="0"/>
              <a:t>が実行できない時、代わりに用いるのが、</a:t>
            </a:r>
            <a:r>
              <a:rPr kumimoji="1" lang="en-US" altLang="ja-JP" dirty="0"/>
              <a:t>Series expansion:</a:t>
            </a:r>
          </a:p>
          <a:p>
            <a:endParaRPr kumimoji="1" lang="en-US" altLang="ja-JP" dirty="0"/>
          </a:p>
          <a:p>
            <a:r>
              <a:rPr kumimoji="1" lang="en-US" altLang="ja-JP" dirty="0"/>
              <a:t> non-Hermitian kernel matrix:</a:t>
            </a:r>
          </a:p>
          <a:p>
            <a:endParaRPr kumimoji="1" lang="en-US" altLang="ja-JP" dirty="0"/>
          </a:p>
          <a:p>
            <a:r>
              <a:rPr kumimoji="1" lang="ja-JP" altLang="en-US" dirty="0"/>
              <a:t>ストレージ容量を削減でき、数百個の原子クラスターと数百</a:t>
            </a:r>
            <a:r>
              <a:rPr kumimoji="1" lang="en-US" altLang="ja-JP" dirty="0"/>
              <a:t>eV</a:t>
            </a:r>
            <a:r>
              <a:rPr kumimoji="1" lang="ja-JP" altLang="en-US" dirty="0"/>
              <a:t>の光電子での数値計算では好んで使われる。</a:t>
            </a:r>
          </a:p>
          <a:p>
            <a:r>
              <a:rPr kumimoji="1" lang="ja-JP" altLang="en-US" dirty="0"/>
              <a:t>但し、計算時間が多くなる。展開級数の収束が遅いほど長くなり、発散する場合もある。</a:t>
            </a:r>
          </a:p>
          <a:p>
            <a:endParaRPr kumimoji="1" lang="ja-JP" altLang="en-US" dirty="0"/>
          </a:p>
          <a:p>
            <a:r>
              <a:rPr kumimoji="1" lang="ja-JP" altLang="en-US" dirty="0"/>
              <a:t>この論文の目的</a:t>
            </a:r>
            <a:r>
              <a:rPr kumimoji="1" lang="en-US" altLang="ja-JP" dirty="0"/>
              <a:t>:</a:t>
            </a:r>
          </a:p>
          <a:p>
            <a:r>
              <a:rPr kumimoji="1" lang="ja-JP" altLang="en-US" dirty="0"/>
              <a:t>繰り込み法 </a:t>
            </a:r>
            <a:r>
              <a:rPr kumimoji="1" lang="en-US" altLang="ja-JP" dirty="0"/>
              <a:t>(Didier</a:t>
            </a:r>
            <a:r>
              <a:rPr kumimoji="1" lang="ja-JP" altLang="en-US" dirty="0"/>
              <a:t>さんと</a:t>
            </a:r>
            <a:r>
              <a:rPr kumimoji="1" lang="en-US" altLang="ja-JP" dirty="0"/>
              <a:t>Natoli</a:t>
            </a:r>
            <a:r>
              <a:rPr kumimoji="1" lang="ja-JP" altLang="en-US" dirty="0"/>
              <a:t>さんによって提案された。</a:t>
            </a:r>
            <a:r>
              <a:rPr kumimoji="1" lang="en-US" altLang="ja-JP" dirty="0"/>
              <a:t>)</a:t>
            </a:r>
            <a:r>
              <a:rPr kumimoji="1" lang="ja-JP" altLang="en-US" dirty="0"/>
              <a:t>を用いて、</a:t>
            </a:r>
            <a:r>
              <a:rPr kumimoji="1" lang="en-US" altLang="ja-JP" dirty="0"/>
              <a:t>SE</a:t>
            </a:r>
            <a:r>
              <a:rPr kumimoji="1" lang="ja-JP" altLang="en-US" dirty="0"/>
              <a:t>束性を改善する。</a:t>
            </a:r>
          </a:p>
          <a:p>
            <a:endParaRPr kumimoji="1" lang="ja-JP" altLang="en-US" dirty="0"/>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2</a:t>
            </a:fld>
            <a:endParaRPr kumimoji="1" lang="ja-JP" altLang="en-US"/>
          </a:p>
        </p:txBody>
      </p:sp>
    </p:spTree>
    <p:extLst>
      <p:ext uri="{BB962C8B-B14F-4D97-AF65-F5344CB8AC3E}">
        <p14:creationId xmlns:p14="http://schemas.microsoft.com/office/powerpoint/2010/main" val="3185339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PED</a:t>
            </a:r>
            <a:r>
              <a:rPr kumimoji="1" lang="ja-JP" altLang="en-US" dirty="0"/>
              <a:t>含めた多くの</a:t>
            </a:r>
            <a:r>
              <a:rPr kumimoji="1" lang="en-US" altLang="ja-JP" dirty="0"/>
              <a:t>spectroscopies</a:t>
            </a:r>
            <a:r>
              <a:rPr kumimoji="1" lang="ja-JP" altLang="en-US" dirty="0"/>
              <a:t>では、微分散乱断面積を考える。微分散乱断面積は、上の散乱経路演算子の行列要素で計算できる。</a:t>
            </a:r>
            <a:r>
              <a:rPr kumimoji="1" lang="en-US" altLang="ja-JP" dirty="0"/>
              <a:t>[4]</a:t>
            </a:r>
          </a:p>
          <a:p>
            <a:r>
              <a:rPr kumimoji="1" lang="en-US" altLang="ja-JP" dirty="0"/>
              <a:t>(1)</a:t>
            </a:r>
            <a:r>
              <a:rPr kumimoji="1" lang="ja-JP" altLang="en-US" dirty="0"/>
              <a:t>の式は、系全体に対するグリーン関数を用いており、数値計算上はそんなに便利ではない。</a:t>
            </a:r>
          </a:p>
          <a:p>
            <a:r>
              <a:rPr kumimoji="1" lang="ja-JP" altLang="en-US" dirty="0"/>
              <a:t>そこで、自由伝播演算子</a:t>
            </a:r>
            <a:r>
              <a:rPr kumimoji="1" lang="en-US" altLang="ja-JP" dirty="0"/>
              <a:t>G0</a:t>
            </a:r>
            <a:r>
              <a:rPr kumimoji="1" lang="ja-JP" altLang="en-US" dirty="0"/>
              <a:t>と、各散乱原子でのポテンシャルによる遷移演算子を用いて書き換える。</a:t>
            </a:r>
          </a:p>
          <a:p>
            <a:endParaRPr kumimoji="1" lang="ja-JP" altLang="en-US" dirty="0"/>
          </a:p>
          <a:p>
            <a:r>
              <a:rPr kumimoji="1" lang="ja-JP" altLang="en-US" dirty="0"/>
              <a:t>もしポテンシャルが球対称なら、</a:t>
            </a:r>
            <a:r>
              <a:rPr kumimoji="1" lang="en-US" altLang="ja-JP" dirty="0"/>
              <a:t>T</a:t>
            </a:r>
            <a:r>
              <a:rPr kumimoji="1" lang="ja-JP" altLang="en-US" dirty="0"/>
              <a:t>行列は対角行列。</a:t>
            </a:r>
          </a:p>
          <a:p>
            <a:endParaRPr kumimoji="1" lang="ja-JP" altLang="en-US" dirty="0"/>
          </a:p>
          <a:p>
            <a:r>
              <a:rPr kumimoji="1" lang="en-US" altLang="ja-JP" dirty="0"/>
              <a:t>G0</a:t>
            </a:r>
            <a:r>
              <a:rPr kumimoji="1" lang="ja-JP" altLang="en-US" dirty="0"/>
              <a:t>の行列要素の計算は、いつくかの基底関数で計算できる </a:t>
            </a:r>
            <a:r>
              <a:rPr kumimoji="1" lang="en-US" altLang="ja-JP" dirty="0"/>
              <a:t>(</a:t>
            </a:r>
            <a:r>
              <a:rPr kumimoji="1" lang="ja-JP" altLang="en-US" dirty="0"/>
              <a:t>平面波、球面波 </a:t>
            </a:r>
            <a:r>
              <a:rPr kumimoji="1" lang="en-US" altLang="ja-JP" dirty="0"/>
              <a:t>etc...)</a:t>
            </a:r>
          </a:p>
          <a:p>
            <a:r>
              <a:rPr kumimoji="1" lang="ja-JP" altLang="en-US" dirty="0"/>
              <a:t>各遷移演算子は、標準的な部分波のテクニックを使って、ポテンシャル平面でのシュレーディンガー方程式の内側と外側の解の対数微分を一致させることで計算できる。</a:t>
            </a:r>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3</a:t>
            </a:fld>
            <a:endParaRPr kumimoji="1" lang="ja-JP" altLang="en-US"/>
          </a:p>
        </p:txBody>
      </p:sp>
    </p:spTree>
    <p:extLst>
      <p:ext uri="{BB962C8B-B14F-4D97-AF65-F5344CB8AC3E}">
        <p14:creationId xmlns:p14="http://schemas.microsoft.com/office/powerpoint/2010/main" val="227639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そうすると、散乱経路演算子を計算することができる、、これを逆行列法と呼ぶ。</a:t>
            </a:r>
            <a:r>
              <a:rPr kumimoji="1" lang="en-US" altLang="ja-JP" dirty="0" err="1"/>
              <a:t>MsSpc</a:t>
            </a:r>
            <a:r>
              <a:rPr kumimoji="1" lang="ja-JP" altLang="en-US" dirty="0"/>
              <a:t>では、</a:t>
            </a:r>
            <a:r>
              <a:rPr kumimoji="1" lang="en-US" altLang="ja-JP" dirty="0"/>
              <a:t>LAPACK</a:t>
            </a:r>
            <a:r>
              <a:rPr kumimoji="1" lang="ja-JP" altLang="en-US" dirty="0"/>
              <a:t>を用いて逆行列を求めている。</a:t>
            </a:r>
          </a:p>
          <a:p>
            <a:r>
              <a:rPr kumimoji="1" lang="ja-JP" altLang="en-US" dirty="0"/>
              <a:t>多重散乱行列のオーダー</a:t>
            </a:r>
            <a:r>
              <a:rPr kumimoji="1" lang="en-US" altLang="ja-JP" dirty="0"/>
              <a:t>N</a:t>
            </a:r>
            <a:r>
              <a:rPr kumimoji="1" lang="ja-JP" altLang="en-US" dirty="0"/>
              <a:t>、原子数</a:t>
            </a:r>
            <a:r>
              <a:rPr kumimoji="1" lang="en-US" altLang="ja-JP" dirty="0"/>
              <a:t>Nat</a:t>
            </a:r>
            <a:r>
              <a:rPr kumimoji="1" lang="ja-JP" altLang="en-US" dirty="0"/>
              <a:t>に対して、</a:t>
            </a:r>
            <a:r>
              <a:rPr kumimoji="1" lang="en-US" altLang="ja-JP" dirty="0"/>
              <a:t>Nat(lmax+1)^2</a:t>
            </a:r>
            <a:r>
              <a:rPr kumimoji="1" lang="ja-JP" altLang="en-US" dirty="0"/>
              <a:t>でスケールする。</a:t>
            </a:r>
            <a:r>
              <a:rPr kumimoji="1" lang="en-US" altLang="ja-JP" dirty="0" err="1"/>
              <a:t>lmax</a:t>
            </a:r>
            <a:r>
              <a:rPr kumimoji="1" lang="ja-JP" altLang="en-US" dirty="0"/>
              <a:t>は各散乱原子の波動関数を基底関数で展開する時の基底関数の数。</a:t>
            </a:r>
            <a:r>
              <a:rPr kumimoji="1" lang="en-US" altLang="ja-JP" dirty="0"/>
              <a:t>τ</a:t>
            </a:r>
            <a:r>
              <a:rPr kumimoji="1" lang="ja-JP" altLang="en-US" dirty="0"/>
              <a:t>は一般的に複素行列なので、ラフに見積もると、</a:t>
            </a:r>
            <a:r>
              <a:rPr kumimoji="1" lang="en-US" altLang="ja-JP" dirty="0"/>
              <a:t>16*N^2bytes</a:t>
            </a:r>
            <a:r>
              <a:rPr kumimoji="1" lang="ja-JP" altLang="en-US" dirty="0"/>
              <a:t>のストレージ容量が必要。</a:t>
            </a:r>
          </a:p>
          <a:p>
            <a:endParaRPr kumimoji="1" lang="ja-JP" altLang="en-US" dirty="0"/>
          </a:p>
          <a:p>
            <a:r>
              <a:rPr kumimoji="1" lang="en-US" altLang="ja-JP" dirty="0" err="1"/>
              <a:t>eg</a:t>
            </a:r>
            <a:r>
              <a:rPr kumimoji="1" lang="en-US" altLang="ja-JP" dirty="0"/>
              <a:t>: 50</a:t>
            </a:r>
            <a:r>
              <a:rPr kumimoji="1" lang="ja-JP" altLang="en-US" dirty="0"/>
              <a:t>個の</a:t>
            </a:r>
            <a:r>
              <a:rPr kumimoji="1" lang="en-US" altLang="ja-JP" dirty="0"/>
              <a:t>Cu</a:t>
            </a:r>
            <a:r>
              <a:rPr kumimoji="1" lang="ja-JP" altLang="en-US" dirty="0"/>
              <a:t>原子のクラスター。</a:t>
            </a:r>
            <a:r>
              <a:rPr kumimoji="1" lang="en-US" altLang="ja-JP" dirty="0"/>
              <a:t>2p1/2</a:t>
            </a:r>
            <a:r>
              <a:rPr kumimoji="1" lang="ja-JP" altLang="en-US" dirty="0"/>
              <a:t>、光電子の運動エネルギー</a:t>
            </a:r>
            <a:r>
              <a:rPr kumimoji="1" lang="en-US" altLang="ja-JP" dirty="0"/>
              <a:t>95eV→lmax = 8 (</a:t>
            </a:r>
            <a:r>
              <a:rPr kumimoji="1" lang="ja-JP" altLang="en-US" dirty="0"/>
              <a:t>検証</a:t>
            </a:r>
            <a:r>
              <a:rPr kumimoji="1" lang="en-US" altLang="ja-JP" dirty="0"/>
              <a:t>)</a:t>
            </a:r>
          </a:p>
          <a:p>
            <a:r>
              <a:rPr kumimoji="1" lang="en-US" altLang="ja-JP" dirty="0"/>
              <a:t>K</a:t>
            </a:r>
            <a:r>
              <a:rPr kumimoji="1" lang="ja-JP" altLang="en-US" dirty="0"/>
              <a:t>行列のサイズは、</a:t>
            </a:r>
            <a:r>
              <a:rPr kumimoji="1" lang="en-US" altLang="ja-JP" dirty="0"/>
              <a:t>50*(8+1)^2=4050, </a:t>
            </a:r>
            <a:r>
              <a:rPr kumimoji="1" lang="ja-JP" altLang="en-US" dirty="0"/>
              <a:t>逆行列に必要なストレージ容量は、</a:t>
            </a:r>
            <a:r>
              <a:rPr kumimoji="1" lang="en-US" altLang="ja-JP" dirty="0"/>
              <a:t>16*(4050)^2</a:t>
            </a:r>
          </a:p>
          <a:p>
            <a:endParaRPr kumimoji="1" lang="en-US" altLang="ja-JP" dirty="0"/>
          </a:p>
          <a:p>
            <a:r>
              <a:rPr kumimoji="1" lang="ja-JP" altLang="en-US" dirty="0"/>
              <a:t>逆行列を求めるのにかかる時間は、</a:t>
            </a:r>
            <a:r>
              <a:rPr kumimoji="1" lang="en-US" altLang="ja-JP" dirty="0"/>
              <a:t>N^3</a:t>
            </a:r>
            <a:r>
              <a:rPr kumimoji="1" lang="ja-JP" altLang="en-US" dirty="0"/>
              <a:t>ラフにスケール。クラスターサイズ、</a:t>
            </a:r>
            <a:r>
              <a:rPr kumimoji="1" lang="en-US" altLang="ja-JP" dirty="0" err="1"/>
              <a:t>lmax</a:t>
            </a:r>
            <a:r>
              <a:rPr kumimoji="1" lang="ja-JP" altLang="en-US" dirty="0"/>
              <a:t>が大きくなると</a:t>
            </a:r>
            <a:r>
              <a:rPr kumimoji="1" lang="en-US" altLang="ja-JP" dirty="0" err="1"/>
              <a:t>drastical</a:t>
            </a:r>
            <a:r>
              <a:rPr kumimoji="1" lang="ja-JP" altLang="en-US" dirty="0"/>
              <a:t>に増える。</a:t>
            </a:r>
          </a:p>
          <a:p>
            <a:endParaRPr kumimoji="1" lang="ja-JP" altLang="en-US" dirty="0"/>
          </a:p>
          <a:p>
            <a:r>
              <a:rPr kumimoji="1" lang="ja-JP" altLang="en-US" dirty="0"/>
              <a:t>以上のメモリーと計算時間の問題で</a:t>
            </a:r>
            <a:r>
              <a:rPr kumimoji="1" lang="en-US" altLang="ja-JP" dirty="0"/>
              <a:t>MI</a:t>
            </a:r>
            <a:r>
              <a:rPr kumimoji="1" lang="ja-JP" altLang="en-US" dirty="0"/>
              <a:t>が実行できない時、代わりに用いるのが、</a:t>
            </a:r>
            <a:r>
              <a:rPr kumimoji="1" lang="en-US" altLang="ja-JP" dirty="0"/>
              <a:t>Series expansion:</a:t>
            </a:r>
          </a:p>
          <a:p>
            <a:endParaRPr kumimoji="1" lang="en-US" altLang="ja-JP" dirty="0"/>
          </a:p>
          <a:p>
            <a:r>
              <a:rPr kumimoji="1" lang="en-US" altLang="ja-JP" dirty="0"/>
              <a:t> non-Hermitian kernel matrix:</a:t>
            </a:r>
          </a:p>
          <a:p>
            <a:endParaRPr kumimoji="1" lang="en-US" altLang="ja-JP" dirty="0"/>
          </a:p>
          <a:p>
            <a:r>
              <a:rPr kumimoji="1" lang="ja-JP" altLang="en-US" dirty="0"/>
              <a:t>ストレージ容量を削減でき、数百個の原子クラスターと数百</a:t>
            </a:r>
            <a:r>
              <a:rPr kumimoji="1" lang="en-US" altLang="ja-JP" dirty="0"/>
              <a:t>eV</a:t>
            </a:r>
            <a:r>
              <a:rPr kumimoji="1" lang="ja-JP" altLang="en-US" dirty="0"/>
              <a:t>の光電子での数値計算では好んで使われる。</a:t>
            </a:r>
          </a:p>
          <a:p>
            <a:r>
              <a:rPr kumimoji="1" lang="ja-JP" altLang="en-US" dirty="0"/>
              <a:t>但し、計算時間が多くなる。展開級数の収束が遅いほど長くなり、発散する場合もある。</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5</a:t>
            </a:fld>
            <a:endParaRPr kumimoji="1" lang="ja-JP" altLang="en-US"/>
          </a:p>
        </p:txBody>
      </p:sp>
    </p:spTree>
    <p:extLst>
      <p:ext uri="{BB962C8B-B14F-4D97-AF65-F5344CB8AC3E}">
        <p14:creationId xmlns:p14="http://schemas.microsoft.com/office/powerpoint/2010/main" val="12485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次式 </a:t>
            </a:r>
            <a:r>
              <a:rPr lang="en-US" altLang="ja-JP" dirty="0"/>
              <a:t>(8) </a:t>
            </a:r>
            <a:r>
              <a:rPr lang="ja-JP" altLang="en-US" dirty="0"/>
              <a:t>および </a:t>
            </a:r>
            <a:r>
              <a:rPr lang="en-US" altLang="ja-JP" dirty="0"/>
              <a:t>(10) </a:t>
            </a:r>
            <a:r>
              <a:rPr lang="ja-JP" altLang="en-US" dirty="0"/>
              <a:t>による近似の列は、</a:t>
            </a:r>
            <a:r>
              <a:rPr lang="en-US" altLang="ja-JP" dirty="0" err="1"/>
              <a:t>nnn</a:t>
            </a:r>
            <a:r>
              <a:rPr lang="en-US" altLang="ja-JP" dirty="0"/>
              <a:t> </a:t>
            </a:r>
            <a:r>
              <a:rPr lang="ja-JP" altLang="en-US" dirty="0"/>
              <a:t>が増加するにつれてスペクトル半径 </a:t>
            </a:r>
            <a:r>
              <a:rPr lang="en-US" altLang="ja-JP" dirty="0"/>
              <a:t>ρ(K)\rho(K)ρ(K) </a:t>
            </a:r>
            <a:r>
              <a:rPr lang="ja-JP" altLang="en-US" dirty="0"/>
              <a:t>に収束します。収束速度は初期ベクトル </a:t>
            </a:r>
            <a:r>
              <a:rPr lang="en-US" altLang="ja-JP" dirty="0"/>
              <a:t>x0x_0x0​ </a:t>
            </a:r>
            <a:r>
              <a:rPr lang="ja-JP" altLang="en-US" dirty="0"/>
              <a:t>と、</a:t>
            </a:r>
            <a:r>
              <a:rPr lang="en-US" altLang="ja-JP" dirty="0" err="1"/>
              <a:t>i</a:t>
            </a:r>
            <a:r>
              <a:rPr lang="en-US" altLang="ja-JP" dirty="0"/>
              <a:t>&gt;1i &gt; 1i&gt;1 </a:t>
            </a:r>
            <a:r>
              <a:rPr lang="ja-JP" altLang="en-US" dirty="0"/>
              <a:t>の場合の比 ∣</a:t>
            </a:r>
            <a:r>
              <a:rPr lang="en-US" altLang="ja-JP" dirty="0" err="1"/>
              <a:t>λi</a:t>
            </a:r>
            <a:r>
              <a:rPr lang="en-US" altLang="ja-JP" dirty="0"/>
              <a:t>/λ1∣|\</a:t>
            </a:r>
            <a:r>
              <a:rPr lang="en-US" altLang="ja-JP" dirty="0" err="1"/>
              <a:t>lambda_i</a:t>
            </a:r>
            <a:r>
              <a:rPr lang="en-US" altLang="ja-JP" dirty="0"/>
              <a:t> / \lambda_1|∣</a:t>
            </a:r>
            <a:r>
              <a:rPr lang="en-US" altLang="ja-JP" dirty="0" err="1"/>
              <a:t>λi</a:t>
            </a:r>
            <a:r>
              <a:rPr lang="en-US" altLang="ja-JP" dirty="0"/>
              <a:t>​/λ1​∣ </a:t>
            </a:r>
            <a:r>
              <a:rPr lang="ja-JP" altLang="en-US" dirty="0"/>
              <a:t>に依存します。この比が </a:t>
            </a:r>
            <a:r>
              <a:rPr lang="en-US" altLang="ja-JP" dirty="0"/>
              <a:t>1 </a:t>
            </a:r>
            <a:r>
              <a:rPr lang="ja-JP" altLang="en-US" dirty="0"/>
              <a:t>に近い場合、収束は遅くなります。また、イプシロンアルゴリズム（</a:t>
            </a:r>
            <a:r>
              <a:rPr lang="en-US" altLang="ja-JP" dirty="0"/>
              <a:t>epsilon algorithm</a:t>
            </a:r>
            <a:r>
              <a:rPr lang="ja-JP" altLang="en-US" dirty="0"/>
              <a:t>）</a:t>
            </a:r>
            <a:r>
              <a:rPr lang="en-US" altLang="ja-JP" dirty="0"/>
              <a:t>14 </a:t>
            </a:r>
            <a:r>
              <a:rPr lang="ja-JP" altLang="en-US" dirty="0"/>
              <a:t>のような加速手法を使用して、近似の列を外挿し、より良い値を得ることも可能です。このような加速手法のいくつかは、</a:t>
            </a:r>
            <a:r>
              <a:rPr lang="en-US" altLang="ja-JP" dirty="0" err="1"/>
              <a:t>MsSpec</a:t>
            </a:r>
            <a:r>
              <a:rPr lang="en-US" altLang="ja-JP" dirty="0"/>
              <a:t> </a:t>
            </a:r>
            <a:r>
              <a:rPr lang="ja-JP" altLang="en-US" dirty="0"/>
              <a:t>コンピュータコード</a:t>
            </a:r>
            <a:r>
              <a:rPr lang="en-US" altLang="ja-JP" dirty="0"/>
              <a:t>9 </a:t>
            </a:r>
            <a:r>
              <a:rPr lang="ja-JP" altLang="en-US" dirty="0"/>
              <a:t>におけるスペクトル半径の計算に実装されています。</a:t>
            </a:r>
          </a:p>
          <a:p>
            <a:r>
              <a:rPr lang="ja-JP" altLang="en-US" dirty="0"/>
              <a:t>これらの </a:t>
            </a:r>
            <a:r>
              <a:rPr lang="en-US" altLang="ja-JP" dirty="0"/>
              <a:t>2 </a:t>
            </a:r>
            <a:r>
              <a:rPr lang="ja-JP" altLang="en-US" dirty="0"/>
              <a:t>つの近似を実装するには、初期ベクトル </a:t>
            </a:r>
            <a:r>
              <a:rPr lang="en-US" altLang="ja-JP" dirty="0"/>
              <a:t>x0x_0x0​ </a:t>
            </a:r>
            <a:r>
              <a:rPr lang="ja-JP" altLang="en-US" dirty="0"/>
              <a:t>を定義する必要があります。いくつかの選択肢が試されており、</a:t>
            </a:r>
            <a:r>
              <a:rPr lang="en-US" altLang="ja-JP" dirty="0"/>
              <a:t>8</a:t>
            </a:r>
            <a:r>
              <a:rPr lang="ja-JP" altLang="en-US" dirty="0"/>
              <a:t>、その中で画像ファイル「</a:t>
            </a:r>
            <a:r>
              <a:rPr lang="en-US" altLang="ja-JP" dirty="0"/>
              <a:t>d1cp05530e-t12.tif</a:t>
            </a:r>
            <a:r>
              <a:rPr lang="ja-JP" altLang="en-US" dirty="0"/>
              <a:t>」で示された値が、収束を達成するために必要な反復回数の点で特に優れていることが判明しました。ここで、</a:t>
            </a:r>
            <a:r>
              <a:rPr lang="en-US" altLang="ja-JP" dirty="0" err="1"/>
              <a:t>jjj</a:t>
            </a:r>
            <a:r>
              <a:rPr lang="en-US" altLang="ja-JP" dirty="0"/>
              <a:t> </a:t>
            </a:r>
            <a:r>
              <a:rPr lang="ja-JP" altLang="en-US" dirty="0"/>
              <a:t>を立方根の単位、すなわち </a:t>
            </a:r>
            <a:r>
              <a:rPr lang="en-US" altLang="ja-JP" dirty="0"/>
              <a:t>e2π</a:t>
            </a:r>
            <a:r>
              <a:rPr lang="en-US" altLang="ja-JP" dirty="0" err="1"/>
              <a:t>i</a:t>
            </a:r>
            <a:r>
              <a:rPr lang="en-US" altLang="ja-JP" dirty="0"/>
              <a:t>/3e^{2\pi </a:t>
            </a:r>
            <a:r>
              <a:rPr lang="en-US" altLang="ja-JP" dirty="0" err="1"/>
              <a:t>i</a:t>
            </a:r>
            <a:r>
              <a:rPr lang="en-US" altLang="ja-JP" dirty="0"/>
              <a:t>/3}e2π</a:t>
            </a:r>
            <a:r>
              <a:rPr lang="en-US" altLang="ja-JP" dirty="0" err="1"/>
              <a:t>i</a:t>
            </a:r>
            <a:r>
              <a:rPr lang="en-US" altLang="ja-JP" dirty="0"/>
              <a:t>/3 </a:t>
            </a:r>
            <a:r>
              <a:rPr lang="ja-JP" altLang="en-US" dirty="0"/>
              <a:t>としています。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19</a:t>
            </a:fld>
            <a:endParaRPr kumimoji="1" lang="ja-JP" altLang="en-US"/>
          </a:p>
        </p:txBody>
      </p:sp>
    </p:spTree>
    <p:extLst>
      <p:ext uri="{BB962C8B-B14F-4D97-AF65-F5344CB8AC3E}">
        <p14:creationId xmlns:p14="http://schemas.microsoft.com/office/powerpoint/2010/main" val="190347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反復プロセスの挙動をよりよく理解するために、図</a:t>
            </a:r>
            <a:r>
              <a:rPr lang="en-US" altLang="ja-JP" dirty="0"/>
              <a:t>3</a:t>
            </a:r>
            <a:r>
              <a:rPr lang="ja-JP" altLang="en-US" dirty="0"/>
              <a:t>の上部パネルにエネルギーの関数としての比 ∣</a:t>
            </a:r>
            <a:r>
              <a:rPr lang="en-US" altLang="ja-JP" dirty="0"/>
              <a:t>λ2∣/∣λ1∣|\lambda_2|/|\lambda_1|∣λ2​∣/∣λ1​∣ </a:t>
            </a:r>
            <a:r>
              <a:rPr lang="ja-JP" altLang="en-US" dirty="0"/>
              <a:t>の変化を、下部パネルに式 </a:t>
            </a:r>
            <a:r>
              <a:rPr lang="en-US" altLang="ja-JP" dirty="0"/>
              <a:t>(8) </a:t>
            </a:r>
            <a:r>
              <a:rPr lang="ja-JP" altLang="en-US" dirty="0"/>
              <a:t>によるスペクトル半径の近似値の変化を示しました。最大の固有値と次に大きい固有値が近い場合、べき乗法やレイリー商は誤って</a:t>
            </a:r>
            <a:r>
              <a:rPr lang="en-US" altLang="ja-JP" dirty="0"/>
              <a:t>2</a:t>
            </a:r>
            <a:r>
              <a:rPr lang="ja-JP" altLang="en-US" dirty="0"/>
              <a:t>番目に大きい固有値のエネルギー軌道に飛ぶ可能性があることがわかります。具体的には、べき乗法によるスペクトル半径の近似値が必ずしも最大固有値に正確に従わない場合でも、実際には</a:t>
            </a:r>
            <a:r>
              <a:rPr lang="en-US" altLang="ja-JP" dirty="0"/>
              <a:t>2</a:t>
            </a:r>
            <a:r>
              <a:rPr lang="ja-JP" altLang="en-US" dirty="0"/>
              <a:t>番目に大きい固有値が ∣</a:t>
            </a:r>
            <a:r>
              <a:rPr lang="en-US" altLang="ja-JP" dirty="0"/>
              <a:t>λ1∣|\lambda_1|∣λ1​∣ </a:t>
            </a:r>
            <a:r>
              <a:rPr lang="ja-JP" altLang="en-US" dirty="0"/>
              <a:t>の約</a:t>
            </a:r>
            <a:r>
              <a:rPr lang="en-US" altLang="ja-JP" dirty="0"/>
              <a:t>5%</a:t>
            </a:r>
            <a:r>
              <a:rPr lang="ja-JP" altLang="en-US" dirty="0"/>
              <a:t>以内にある場合にこれが起こることを確認しました。しかし、結果として得られるスペクトル半径の近似値は、行列級数展開の収束を評価する上で依然として良い指標となります。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20</a:t>
            </a:fld>
            <a:endParaRPr kumimoji="1" lang="ja-JP" altLang="en-US"/>
          </a:p>
        </p:txBody>
      </p:sp>
    </p:spTree>
    <p:extLst>
      <p:ext uri="{BB962C8B-B14F-4D97-AF65-F5344CB8AC3E}">
        <p14:creationId xmlns:p14="http://schemas.microsoft.com/office/powerpoint/2010/main" val="94124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ü"/>
            </a:pPr>
            <a:r>
              <a:rPr kumimoji="1" lang="en-US" altLang="ja-JP" dirty="0"/>
              <a:t>G</a:t>
            </a:r>
            <a:r>
              <a:rPr kumimoji="1" lang="en-US" altLang="ja-JP" baseline="-25000" dirty="0"/>
              <a:t>1</a:t>
            </a:r>
            <a:r>
              <a:rPr kumimoji="1" lang="ja-JP" altLang="en-US" dirty="0"/>
              <a:t>は、</a:t>
            </a:r>
            <a:r>
              <a:rPr kumimoji="1" lang="en-US" altLang="ja-JP" dirty="0"/>
              <a:t>scattering order 8 or 9</a:t>
            </a:r>
            <a:r>
              <a:rPr kumimoji="1" lang="ja-JP" altLang="en-US" dirty="0"/>
              <a:t>で非常に良く収束している。</a:t>
            </a:r>
          </a:p>
          <a:p>
            <a:pPr>
              <a:buFont typeface="Wingdings" panose="05000000000000000000" pitchFamily="2" charset="2"/>
              <a:buChar char="ü"/>
            </a:pPr>
            <a:r>
              <a:rPr kumimoji="1" lang="en-US" altLang="ja-JP" dirty="0"/>
              <a:t>scattering order</a:t>
            </a:r>
            <a:r>
              <a:rPr kumimoji="1" lang="ja-JP" altLang="en-US" dirty="0"/>
              <a:t>が</a:t>
            </a:r>
            <a:r>
              <a:rPr kumimoji="1" lang="en-US" altLang="ja-JP" dirty="0"/>
              <a:t>9</a:t>
            </a:r>
            <a:r>
              <a:rPr kumimoji="1" lang="ja-JP" altLang="en-US" dirty="0"/>
              <a:t>を超えると、</a:t>
            </a:r>
            <a:r>
              <a:rPr kumimoji="1" lang="en-US" altLang="ja-JP" dirty="0"/>
              <a:t>MRD (Maximum relative difference)</a:t>
            </a:r>
            <a:r>
              <a:rPr kumimoji="1" lang="ja-JP" altLang="en-US" dirty="0"/>
              <a:t>が約</a:t>
            </a:r>
            <a:r>
              <a:rPr kumimoji="1" lang="en-US" altLang="ja-JP" dirty="0"/>
              <a:t>6%</a:t>
            </a:r>
            <a:r>
              <a:rPr kumimoji="1" lang="ja-JP" altLang="en-US" dirty="0"/>
              <a:t>であった。</a:t>
            </a:r>
            <a:r>
              <a:rPr kumimoji="1" lang="en-US" altLang="ja-JP" dirty="0"/>
              <a:t>Ns=13</a:t>
            </a:r>
            <a:r>
              <a:rPr kumimoji="1" lang="ja-JP" altLang="en-US" dirty="0"/>
              <a:t>になると、</a:t>
            </a:r>
            <a:r>
              <a:rPr kumimoji="1" lang="en-US" altLang="ja-JP" dirty="0"/>
              <a:t>MRD</a:t>
            </a:r>
            <a:r>
              <a:rPr kumimoji="1" lang="ja-JP" altLang="en-US" dirty="0"/>
              <a:t>は</a:t>
            </a:r>
            <a:r>
              <a:rPr kumimoji="1" lang="en-US" altLang="ja-JP" dirty="0"/>
              <a:t>1%</a:t>
            </a:r>
            <a:r>
              <a:rPr kumimoji="1" lang="ja-JP" altLang="en-US" dirty="0"/>
              <a:t>未満</a:t>
            </a:r>
          </a:p>
          <a:p>
            <a:pPr>
              <a:buFont typeface="Wingdings" panose="05000000000000000000" pitchFamily="2" charset="2"/>
              <a:buChar char="ü"/>
            </a:pPr>
            <a:r>
              <a:rPr kumimoji="1" lang="ja-JP" altLang="en-US" dirty="0"/>
              <a:t>一方、</a:t>
            </a:r>
            <a:r>
              <a:rPr kumimoji="1" lang="en-US" altLang="ja-JP" dirty="0"/>
              <a:t>Appendix A</a:t>
            </a:r>
            <a:r>
              <a:rPr kumimoji="1" lang="ja-JP" altLang="en-US" dirty="0"/>
              <a:t>での見積もりによると、級数展開法の</a:t>
            </a:r>
            <a:r>
              <a:rPr kumimoji="1" lang="en-US" altLang="ja-JP" dirty="0"/>
              <a:t>truncation error</a:t>
            </a:r>
            <a:r>
              <a:rPr kumimoji="1" lang="ja-JP" altLang="en-US" dirty="0"/>
              <a:t>は、</a:t>
            </a:r>
            <a:r>
              <a:rPr kumimoji="1" lang="en-US" altLang="ja-JP" dirty="0"/>
              <a:t>Ns=9</a:t>
            </a:r>
            <a:r>
              <a:rPr kumimoji="1" lang="ja-JP" altLang="en-US" dirty="0"/>
              <a:t>で</a:t>
            </a:r>
            <a:r>
              <a:rPr kumimoji="1" lang="en-US" altLang="ja-JP" dirty="0"/>
              <a:t>2%</a:t>
            </a:r>
            <a:r>
              <a:rPr kumimoji="1" lang="ja-JP" altLang="en-US" dirty="0"/>
              <a:t>、</a:t>
            </a:r>
            <a:r>
              <a:rPr kumimoji="1" lang="en-US" altLang="ja-JP" dirty="0"/>
              <a:t>Ns=11</a:t>
            </a:r>
            <a:r>
              <a:rPr kumimoji="1" lang="ja-JP" altLang="en-US" dirty="0"/>
              <a:t>で</a:t>
            </a:r>
            <a:r>
              <a:rPr kumimoji="1" lang="en-US" altLang="ja-JP" dirty="0"/>
              <a:t>1%</a:t>
            </a:r>
            <a:r>
              <a:rPr kumimoji="1" lang="ja-JP" altLang="en-US" dirty="0"/>
              <a:t>であった</a:t>
            </a:r>
            <a:r>
              <a:rPr kumimoji="1" lang="en-US" altLang="ja-JP" dirty="0"/>
              <a:t>.</a:t>
            </a:r>
            <a:endParaRPr kumimoji="1" lang="ja-JP" altLang="en-US" dirty="0"/>
          </a:p>
          <a:p>
            <a:pPr marL="0" indent="0">
              <a:buNone/>
            </a:pPr>
            <a:r>
              <a:rPr kumimoji="1" lang="ja-JP" altLang="en-US" dirty="0"/>
              <a:t>→微分散乱断面積の方が</a:t>
            </a:r>
            <a:r>
              <a:rPr kumimoji="1" lang="en-US" altLang="ja-JP" dirty="0"/>
              <a:t>SE</a:t>
            </a:r>
            <a:r>
              <a:rPr kumimoji="1" lang="ja-JP" altLang="en-US" dirty="0"/>
              <a:t>よりも収束が遅い</a:t>
            </a:r>
            <a:r>
              <a:rPr kumimoji="1" lang="en-US" altLang="ja-JP" dirty="0"/>
              <a:t>.</a:t>
            </a:r>
          </a:p>
          <a:p>
            <a:pPr marL="0" indent="0">
              <a:buNone/>
            </a:pPr>
            <a:r>
              <a:rPr kumimoji="1" lang="en-US" altLang="ja-JP" dirty="0"/>
              <a:t>→</a:t>
            </a:r>
            <a:r>
              <a:rPr kumimoji="1" lang="ja-JP" altLang="en-US" dirty="0"/>
              <a:t>微分散乱断面積は散乱経路演算子の絶対値の</a:t>
            </a:r>
            <a:r>
              <a:rPr kumimoji="1" lang="en-US" altLang="ja-JP" dirty="0"/>
              <a:t>2</a:t>
            </a:r>
            <a:r>
              <a:rPr kumimoji="1" lang="ja-JP" altLang="en-US" dirty="0"/>
              <a:t>乗を含んでいるから、理解できる</a:t>
            </a:r>
            <a:r>
              <a:rPr kumimoji="1" lang="en-US" altLang="ja-JP" dirty="0"/>
              <a:t>.</a:t>
            </a:r>
            <a:endParaRPr kumimoji="1" lang="ja-JP" altLang="en-US" dirty="0"/>
          </a:p>
          <a:p>
            <a:pPr>
              <a:buFont typeface="Wingdings" panose="05000000000000000000" pitchFamily="2" charset="2"/>
              <a:buChar char="ü"/>
            </a:pPr>
            <a:r>
              <a:rPr kumimoji="1" lang="en-US" altLang="ja-JP" dirty="0"/>
              <a:t>MRD</a:t>
            </a:r>
            <a:r>
              <a:rPr kumimoji="1" lang="ja-JP" altLang="en-US" dirty="0"/>
              <a:t>は</a:t>
            </a:r>
            <a:r>
              <a:rPr kumimoji="1" lang="en-US" altLang="ja-JP" dirty="0"/>
              <a:t>θ=0</a:t>
            </a:r>
            <a:r>
              <a:rPr kumimoji="1" lang="ja-JP" altLang="en-US" dirty="0"/>
              <a:t>で起きてる。</a:t>
            </a:r>
          </a:p>
          <a:p>
            <a:pPr>
              <a:buFont typeface="Wingdings" panose="05000000000000000000" pitchFamily="2" charset="2"/>
              <a:buChar char="ü"/>
            </a:pPr>
            <a:r>
              <a:rPr kumimoji="1" lang="ja-JP" altLang="en-US" dirty="0"/>
              <a:t>→微分散乱断面積が、</a:t>
            </a:r>
            <a:r>
              <a:rPr kumimoji="1" lang="en-US" altLang="ja-JP" dirty="0"/>
              <a:t>θ=0</a:t>
            </a:r>
            <a:r>
              <a:rPr kumimoji="1" lang="ja-JP" altLang="en-US" dirty="0"/>
              <a:t>で最小値をとるからかもしれない</a:t>
            </a:r>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38</a:t>
            </a:fld>
            <a:endParaRPr kumimoji="1" lang="ja-JP" altLang="en-US"/>
          </a:p>
        </p:txBody>
      </p:sp>
    </p:spTree>
    <p:extLst>
      <p:ext uri="{BB962C8B-B14F-4D97-AF65-F5344CB8AC3E}">
        <p14:creationId xmlns:p14="http://schemas.microsoft.com/office/powerpoint/2010/main" val="314193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So as in the topic.</a:t>
            </a:r>
          </a:p>
          <a:p>
            <a:r>
              <a:rPr kumimoji="1" lang="en-GB" altLang="ja-JP" dirty="0"/>
              <a:t>We are interested in the perovskites </a:t>
            </a:r>
            <a:r>
              <a:rPr kumimoji="1" lang="en-GB" altLang="ja-JP" dirty="0" err="1"/>
              <a:t>esp</a:t>
            </a:r>
            <a:r>
              <a:rPr kumimoji="1" lang="en-GB" altLang="ja-JP" dirty="0"/>
              <a:t>, Strontium Titanium Oxygen, or STO, because small changes in its structure are responsible for essential properties.</a:t>
            </a:r>
          </a:p>
          <a:p>
            <a:r>
              <a:rPr kumimoji="1" lang="en-GB" altLang="ja-JP" dirty="0"/>
              <a:t>And it is of great technological importance.</a:t>
            </a:r>
          </a:p>
          <a:p>
            <a:r>
              <a:rPr kumimoji="1" lang="en-GB" altLang="ja-JP" dirty="0"/>
              <a:t>The unit cell is a face-centred one, where we have 8 </a:t>
            </a:r>
            <a:r>
              <a:rPr kumimoji="1" lang="en-GB" altLang="ja-JP" dirty="0" err="1"/>
              <a:t>Srs</a:t>
            </a:r>
            <a:r>
              <a:rPr kumimoji="1" lang="en-GB" altLang="ja-JP" dirty="0"/>
              <a:t> at each vortex, 6 Oxygen at each centre of the faces and 1 Titanium in the centre.</a:t>
            </a:r>
          </a:p>
          <a:p>
            <a:r>
              <a:rPr kumimoji="1" lang="en-GB" altLang="ja-JP" dirty="0"/>
              <a:t>Here is an example of 2-dimensional electron gas formation.</a:t>
            </a:r>
          </a:p>
          <a:p>
            <a:r>
              <a:rPr kumimoji="1" lang="en-GB" altLang="ja-JP" dirty="0"/>
              <a:t>Firstly, on the left we have the iron and the STO layer and interface.</a:t>
            </a:r>
          </a:p>
          <a:p>
            <a:r>
              <a:rPr kumimoji="1" lang="en-GB" altLang="ja-JP" dirty="0"/>
              <a:t>Secondly, oxygen migrates to the iron layer and we have oxidised irons and oxygen vacancies.</a:t>
            </a:r>
          </a:p>
          <a:p>
            <a:r>
              <a:rPr kumimoji="1" lang="en-GB" altLang="ja-JP" dirty="0"/>
              <a:t>And if you look at the unit cell on the right, we have an oxygen vacancy and it causes the titanium to deviate upwards.</a:t>
            </a:r>
          </a:p>
          <a:p>
            <a:r>
              <a:rPr kumimoji="1" lang="en-GB" altLang="ja-JP" dirty="0"/>
              <a:t>However, to understand and control such a property we need accurate crystallographic information, chemical resolution and surface sensitivity and the best way to do that is with X-ray photoelectron diffraction, called XPD.</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42</a:t>
            </a:fld>
            <a:endParaRPr kumimoji="1" lang="ja-JP" altLang="en-US"/>
          </a:p>
        </p:txBody>
      </p:sp>
    </p:spTree>
    <p:extLst>
      <p:ext uri="{BB962C8B-B14F-4D97-AF65-F5344CB8AC3E}">
        <p14:creationId xmlns:p14="http://schemas.microsoft.com/office/powerpoint/2010/main" val="429014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This is an example of the comparison.</a:t>
            </a:r>
          </a:p>
          <a:p>
            <a:r>
              <a:rPr kumimoji="1" lang="en-GB" altLang="ja-JP" dirty="0"/>
              <a:t>On the left we have polar scans of the silicon 001 substrate. </a:t>
            </a:r>
          </a:p>
          <a:p>
            <a:r>
              <a:rPr kumimoji="1" lang="en-GB" altLang="ja-JP" dirty="0"/>
              <a:t>The thick line is from an experiment so we have the main peaks corresponding to dense atomic directions. </a:t>
            </a:r>
          </a:p>
          <a:p>
            <a:r>
              <a:rPr kumimoji="1" lang="en-GB" altLang="ja-JP" dirty="0"/>
              <a:t>And the smooth one is simulation.</a:t>
            </a:r>
          </a:p>
          <a:p>
            <a:r>
              <a:rPr kumimoji="1" lang="en-GB" altLang="ja-JP" dirty="0"/>
              <a:t>Obviously we have excellent agreement between them.</a:t>
            </a:r>
          </a:p>
          <a:p>
            <a:r>
              <a:rPr kumimoji="1" lang="en-GB" altLang="ja-JP" dirty="0"/>
              <a:t>On the other hand, we have a problem with the Lanthanum </a:t>
            </a:r>
            <a:r>
              <a:rPr kumimoji="1" lang="en-GB" altLang="ja-JP" dirty="0" err="1"/>
              <a:t>Alminum</a:t>
            </a:r>
            <a:r>
              <a:rPr kumimoji="1" lang="en-GB" altLang="ja-JP" dirty="0"/>
              <a:t> Oxygen. This is one of the perovskites.</a:t>
            </a:r>
          </a:p>
          <a:p>
            <a:r>
              <a:rPr kumimoji="1" lang="en-GB" altLang="ja-JP" dirty="0"/>
              <a:t>Here the black line is an experiment and the red one is a simulation with 100 atoms. </a:t>
            </a:r>
          </a:p>
          <a:p>
            <a:r>
              <a:rPr kumimoji="1" lang="en-GB" altLang="ja-JP" dirty="0"/>
              <a:t>In red we have almost a good fit to the experiment, but we are missing fine peaks in black.</a:t>
            </a:r>
          </a:p>
          <a:p>
            <a:r>
              <a:rPr kumimoji="1" lang="en-GB" altLang="ja-JP" dirty="0"/>
              <a:t>So when we go to 1000 atoms in blue, some unwanted peaks appear.</a:t>
            </a:r>
          </a:p>
          <a:p>
            <a:r>
              <a:rPr kumimoji="1" lang="en-GB" altLang="ja-JP" dirty="0"/>
              <a:t>We call these peaks divergences.</a:t>
            </a:r>
          </a:p>
          <a:p>
            <a:r>
              <a:rPr kumimoji="1" lang="en-GB" altLang="ja-JP" dirty="0"/>
              <a:t>So now the question is "where does divergence come from and how can we cure it?</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43</a:t>
            </a:fld>
            <a:endParaRPr kumimoji="1" lang="ja-JP" altLang="en-US"/>
          </a:p>
        </p:txBody>
      </p:sp>
    </p:spTree>
    <p:extLst>
      <p:ext uri="{BB962C8B-B14F-4D97-AF65-F5344CB8AC3E}">
        <p14:creationId xmlns:p14="http://schemas.microsoft.com/office/powerpoint/2010/main" val="3072112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A20F07-F549-0F0E-AF2E-2CE1E74F0D2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2E25636-7508-058D-DEE6-52DD1D6C7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AACEF80-1D8B-5A92-6153-5BAFC5E1A1CF}"/>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BC176099-89CA-CCCC-EEFB-23E6B67729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59F8BD-8179-7E2E-8A8A-3466930631E4}"/>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89200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006CD-38A5-1C4B-9ADC-3146B555248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7187B45-A2B6-CBA0-0115-E65CD66002F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4E17F0D-2029-7A27-CE18-93BFA3B30162}"/>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48784DC0-B67A-DB0B-50A8-A04F957182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E2AD0B-87B8-C298-0E3C-CFF488CCA562}"/>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657364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EBA15F4-E4B4-5F29-4D70-D2E72424D4C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A6B7E13-9F28-9A97-A685-F36419D7264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D0CB44-0681-41D6-5003-76C5D44B81C7}"/>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48335363-9E7F-C4C4-F918-90EA31B01F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433DF4-9662-1F6F-255E-6B7E468FD572}"/>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0849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95695206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0D544-3567-89A2-9040-4C20CA0D86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B5DA73B-3781-A482-47F5-1F5A25D96F0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4777481-D978-5A19-94D1-D516D866BBBD}"/>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76BAC2AB-39B5-E6CE-FE5C-649C6EE679C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DF076A3-68E4-BF3D-457F-F779E9B0339F}"/>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69264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A569DD-5AAE-89B0-48B1-0C8EC83ED55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DDFD70-50C5-F21B-8E0D-70511E99E7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EB6681F-F4F9-14F6-D187-C83A4550347B}"/>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54464D0F-D17E-D247-CFBF-E2E24D5892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052AF2-7C80-589E-F01C-68FCF2CB6659}"/>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3625572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A32AB6-4292-A662-0E01-68F5A8F3D32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9A9E0F5-C017-7220-E579-010CBCE2B1E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982016F-BCC0-ACC8-EDD2-144C619C0B2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20868BA-033B-0FFE-85A1-D5903FB88090}"/>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6" name="フッター プレースホルダー 5">
            <a:extLst>
              <a:ext uri="{FF2B5EF4-FFF2-40B4-BE49-F238E27FC236}">
                <a16:creationId xmlns:a16="http://schemas.microsoft.com/office/drawing/2014/main" id="{826DD469-76E0-E34B-37A5-2A3F6DC5E8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8837FA-38B7-A9EE-1E15-5168CAB766E9}"/>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2883101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BB99BD-B069-8E88-E28A-AB1062A35E8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83E69C1-58EA-D222-ED8F-C5D3E1C7AF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366C68-945C-6200-4258-51C24514FB4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052A351-30F1-5468-A0D2-25D7F9182E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FFE8B54-0461-7AC2-74AD-A92CC9C0223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891075-3116-F818-752D-E43E8CBFC77F}"/>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8" name="フッター プレースホルダー 7">
            <a:extLst>
              <a:ext uri="{FF2B5EF4-FFF2-40B4-BE49-F238E27FC236}">
                <a16:creationId xmlns:a16="http://schemas.microsoft.com/office/drawing/2014/main" id="{133750E1-4213-80C3-A31A-92767295DCF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01A9D05-0BA7-1FDE-BBB9-F41DC2D11D27}"/>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58381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AB7E5F-8194-F665-70DD-DC9902E72B2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EDB43D-0F28-BD9C-63F2-9078C7DA6412}"/>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4" name="フッター プレースホルダー 3">
            <a:extLst>
              <a:ext uri="{FF2B5EF4-FFF2-40B4-BE49-F238E27FC236}">
                <a16:creationId xmlns:a16="http://schemas.microsoft.com/office/drawing/2014/main" id="{A71E6D26-989A-A096-49A5-9255DF55417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2EC475D-EEEF-E7C3-5892-09C24E1E33A8}"/>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3953752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618FABA-1374-77E3-75A6-3779E061126F}"/>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3" name="フッター プレースホルダー 2">
            <a:extLst>
              <a:ext uri="{FF2B5EF4-FFF2-40B4-BE49-F238E27FC236}">
                <a16:creationId xmlns:a16="http://schemas.microsoft.com/office/drawing/2014/main" id="{4DC53B25-8F4C-BF94-54F5-C0F56DD5BAF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C5B1BF5-E1D5-8119-21EF-54DA0A55A2A3}"/>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299386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4662F-97D4-2AD3-F4FD-4DFEA34CFED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71E9E5B-5B7F-8F08-3033-EB375D079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3B9EBD1-5F6C-2E1A-7AB6-FED7CC842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D3E984-ADDC-5A33-8DA1-97AFAD6D18B7}"/>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6" name="フッター プレースホルダー 5">
            <a:extLst>
              <a:ext uri="{FF2B5EF4-FFF2-40B4-BE49-F238E27FC236}">
                <a16:creationId xmlns:a16="http://schemas.microsoft.com/office/drawing/2014/main" id="{CBF203D7-9A32-94CB-E36D-262BA9F439A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726F88-F03C-F893-8250-8D9924611483}"/>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319510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EED277-03ED-29D6-3E03-6A50B8DAF0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B68A2C7-B7FC-7F3E-86E0-191518F9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82C497E-23C5-2AA0-DCB1-57D8E35A6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C99F8A5-AAFC-7F49-F725-B06211A0FA4D}"/>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6" name="フッター プレースホルダー 5">
            <a:extLst>
              <a:ext uri="{FF2B5EF4-FFF2-40B4-BE49-F238E27FC236}">
                <a16:creationId xmlns:a16="http://schemas.microsoft.com/office/drawing/2014/main" id="{8972BC9A-F80F-DDDB-8399-6993677EF73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D65302D-3565-CDAD-E910-9A622E09D9EE}"/>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4133209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EAECA6A-42DF-CEA4-F510-125A5321B9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C5A2CD1-3419-538A-4A7F-DC0745A78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2CDFDD-4C61-2BD3-371F-35A219AABD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E98D9148-3DD7-0C0A-049B-AE3D617C1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2637981-2085-7D3F-1698-DCC4449136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558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0.png"/><Relationship Id="rId7" Type="http://schemas.openxmlformats.org/officeDocument/2006/relationships/image" Target="../media/image3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00.png"/></Relationships>
</file>

<file path=ppt/slides/_rels/slide2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7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1.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0.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qiita.com/yamadasuzaku/items/468181916e774370fcc6"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9" Type="http://schemas.openxmlformats.org/officeDocument/2006/relationships/image" Target="../media/image37.png"/><Relationship Id="rId3" Type="http://schemas.openxmlformats.org/officeDocument/2006/relationships/image" Target="../media/image7.png"/><Relationship Id="rId42" Type="http://schemas.openxmlformats.org/officeDocument/2006/relationships/image" Target="../media/image4.png"/><Relationship Id="rId38" Type="http://schemas.openxmlformats.org/officeDocument/2006/relationships/image" Target="../media/image36.png"/><Relationship Id="rId2" Type="http://schemas.openxmlformats.org/officeDocument/2006/relationships/notesSlide" Target="../notesSlides/notesSlide3.xml"/><Relationship Id="rId41" Type="http://schemas.openxmlformats.org/officeDocument/2006/relationships/image" Target="../media/image39.png"/><Relationship Id="rId1" Type="http://schemas.openxmlformats.org/officeDocument/2006/relationships/slideLayout" Target="../slideLayouts/slideLayout2.xml"/><Relationship Id="rId40" Type="http://schemas.openxmlformats.org/officeDocument/2006/relationships/image" Target="../media/image38.png"/><Relationship Id="rId45" Type="http://schemas.openxmlformats.org/officeDocument/2006/relationships/image" Target="../media/image9.png"/><Relationship Id="rId44" Type="http://schemas.openxmlformats.org/officeDocument/2006/relationships/image" Target="../media/image610.png"/><Relationship Id="rId4" Type="http://schemas.openxmlformats.org/officeDocument/2006/relationships/image" Target="../media/image8.png"/><Relationship Id="rId43" Type="http://schemas.openxmlformats.org/officeDocument/2006/relationships/image" Target="../media/image51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8.png"/><Relationship Id="rId7"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89.png"/><Relationship Id="rId10" Type="http://schemas.openxmlformats.org/officeDocument/2006/relationships/image" Target="../media/image90.png"/><Relationship Id="rId4" Type="http://schemas.openxmlformats.org/officeDocument/2006/relationships/image" Target="NULL"/><Relationship Id="rId9"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NUL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テキスト, アプリケーション">
            <a:extLst>
              <a:ext uri="{FF2B5EF4-FFF2-40B4-BE49-F238E27FC236}">
                <a16:creationId xmlns:a16="http://schemas.microsoft.com/office/drawing/2014/main" id="{24A3637E-7961-5ED7-BEA7-9DD8441F8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56" y="294969"/>
            <a:ext cx="10730602" cy="5609707"/>
          </a:xfrm>
          <a:prstGeom prst="rect">
            <a:avLst/>
          </a:prstGeom>
        </p:spPr>
      </p:pic>
    </p:spTree>
    <p:extLst>
      <p:ext uri="{BB962C8B-B14F-4D97-AF65-F5344CB8AC3E}">
        <p14:creationId xmlns:p14="http://schemas.microsoft.com/office/powerpoint/2010/main" val="140140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AB5D731-EF52-C220-186F-D3B143886974}"/>
              </a:ext>
            </a:extLst>
          </p:cNvPr>
          <p:cNvSpPr txBox="1"/>
          <p:nvPr/>
        </p:nvSpPr>
        <p:spPr>
          <a:xfrm>
            <a:off x="294967" y="1463053"/>
            <a:ext cx="11828207" cy="4093428"/>
          </a:xfrm>
          <a:prstGeom prst="rect">
            <a:avLst/>
          </a:prstGeom>
          <a:noFill/>
        </p:spPr>
        <p:txBody>
          <a:bodyPr wrap="square" rtlCol="0">
            <a:spAutoFit/>
          </a:bodyPr>
          <a:lstStyle/>
          <a:p>
            <a:r>
              <a:rPr kumimoji="1" lang="en-US" altLang="ja-JP" sz="2000" dirty="0" err="1"/>
              <a:t>cluster.absorber</a:t>
            </a:r>
            <a:r>
              <a:rPr kumimoji="1" lang="en-US" altLang="ja-JP" sz="2000" dirty="0"/>
              <a:t> = </a:t>
            </a:r>
            <a:r>
              <a:rPr kumimoji="1" lang="en-US" altLang="ja-JP" sz="2000" dirty="0" err="1"/>
              <a:t>get_atom_index</a:t>
            </a:r>
            <a:r>
              <a:rPr kumimoji="1" lang="en-US" altLang="ja-JP" sz="2000" dirty="0"/>
              <a:t>(cluster, 0, 0, 0) </a:t>
            </a:r>
          </a:p>
          <a:p>
            <a:endParaRPr kumimoji="1" lang="en-US" altLang="ja-JP" sz="2000" dirty="0"/>
          </a:p>
          <a:p>
            <a:r>
              <a:rPr kumimoji="1" lang="en-US" altLang="ja-JP" sz="2000" dirty="0"/>
              <a:t>a0  = 3.61                                                               </a:t>
            </a:r>
            <a:r>
              <a:rPr kumimoji="1" lang="en-US" altLang="ja-JP" sz="2000" b="1" dirty="0"/>
              <a:t># the lattice parameter of the cubic unit cell   </a:t>
            </a:r>
          </a:p>
          <a:p>
            <a:r>
              <a:rPr kumimoji="1" lang="en-US" altLang="ja-JP" sz="2000" dirty="0"/>
              <a:t>d   = a0/</a:t>
            </a:r>
            <a:r>
              <a:rPr kumimoji="1" lang="en-US" altLang="ja-JP" sz="2000" dirty="0" err="1"/>
              <a:t>np.sqrt</a:t>
            </a:r>
            <a:r>
              <a:rPr kumimoji="1" lang="en-US" altLang="ja-JP" sz="2000" dirty="0"/>
              <a:t>(3)                                                 </a:t>
            </a:r>
            <a:r>
              <a:rPr kumimoji="1" lang="en-US" altLang="ja-JP" sz="2000" b="1" dirty="0"/>
              <a:t># interplanar distance in (111) direction   </a:t>
            </a:r>
          </a:p>
          <a:p>
            <a:r>
              <a:rPr kumimoji="1" lang="en-US" altLang="ja-JP" sz="2000" dirty="0" err="1"/>
              <a:t>nn</a:t>
            </a:r>
            <a:r>
              <a:rPr kumimoji="1" lang="en-US" altLang="ja-JP" sz="2000" dirty="0"/>
              <a:t>  = a0/</a:t>
            </a:r>
            <a:r>
              <a:rPr kumimoji="1" lang="en-US" altLang="ja-JP" sz="2000" dirty="0" err="1"/>
              <a:t>np.sqrt</a:t>
            </a:r>
            <a:r>
              <a:rPr kumimoji="1" lang="en-US" altLang="ja-JP" sz="2000" dirty="0"/>
              <a:t>(2)                                                </a:t>
            </a:r>
            <a:r>
              <a:rPr kumimoji="1" lang="en-US" altLang="ja-JP" sz="2000" b="1" dirty="0"/>
              <a:t># nearest neighbors distance in [001] plane   </a:t>
            </a:r>
          </a:p>
          <a:p>
            <a:endParaRPr kumimoji="1" lang="en-US" altLang="ja-JP" sz="2000" dirty="0"/>
          </a:p>
          <a:p>
            <a:r>
              <a:rPr kumimoji="1" lang="en-US" altLang="ja-JP" sz="2000" dirty="0"/>
              <a:t>Cu=fcc111('Cu', a=a0, size=(2,2,3))                      </a:t>
            </a:r>
            <a:r>
              <a:rPr kumimoji="1" lang="en-US" altLang="ja-JP" sz="2000" b="1" dirty="0"/>
              <a:t># Copper unit cell grown along (111) axis  </a:t>
            </a:r>
          </a:p>
          <a:p>
            <a:r>
              <a:rPr kumimoji="1" lang="en-US" altLang="ja-JP" sz="2000" dirty="0"/>
              <a:t> </a:t>
            </a:r>
          </a:p>
          <a:p>
            <a:r>
              <a:rPr kumimoji="1" lang="en-US" altLang="ja-JP" sz="2000" dirty="0" err="1"/>
              <a:t>Cu.cell</a:t>
            </a:r>
            <a:r>
              <a:rPr kumimoji="1" lang="en-US" altLang="ja-JP" sz="2000" dirty="0"/>
              <a:t>[-1,-1] = 3*d                                                </a:t>
            </a:r>
            <a:r>
              <a:rPr kumimoji="1" lang="en-US" altLang="ja-JP" sz="2000" b="1" dirty="0"/>
              <a:t># update cell to the size of unit cell</a:t>
            </a:r>
          </a:p>
          <a:p>
            <a:endParaRPr kumimoji="1" lang="en-US" altLang="ja-JP" sz="2000" dirty="0"/>
          </a:p>
          <a:p>
            <a:r>
              <a:rPr kumimoji="1" lang="en-US" altLang="ja-JP" sz="2000" b="1" dirty="0"/>
              <a:t># create a huge hemispherical cluster based on this unit cell</a:t>
            </a:r>
          </a:p>
          <a:p>
            <a:r>
              <a:rPr kumimoji="1" lang="en-US" altLang="ja-JP" sz="2000" dirty="0"/>
              <a:t>cluster = </a:t>
            </a:r>
            <a:r>
              <a:rPr kumimoji="1" lang="en-US" altLang="ja-JP" sz="2000" dirty="0" err="1"/>
              <a:t>hemispherical_cluster</a:t>
            </a:r>
            <a:r>
              <a:rPr kumimoji="1" lang="en-US" altLang="ja-JP" sz="2000" dirty="0"/>
              <a:t>(Cu, </a:t>
            </a:r>
            <a:r>
              <a:rPr kumimoji="1" lang="en-US" altLang="ja-JP" sz="2000" dirty="0" err="1"/>
              <a:t>emitter_tag</a:t>
            </a:r>
            <a:r>
              <a:rPr kumimoji="1" lang="en-US" altLang="ja-JP" sz="2000" dirty="0"/>
              <a:t>=1, diameter=25, </a:t>
            </a:r>
            <a:r>
              <a:rPr kumimoji="1" lang="en-US" altLang="ja-JP" sz="2000" dirty="0" err="1"/>
              <a:t>emitter_plane</a:t>
            </a:r>
            <a:r>
              <a:rPr kumimoji="1" lang="en-US" altLang="ja-JP" sz="2000" dirty="0"/>
              <a:t>=3, planes=4) </a:t>
            </a:r>
          </a:p>
          <a:p>
            <a:r>
              <a:rPr kumimoji="1" lang="en-US" altLang="ja-JP" sz="2000" dirty="0"/>
              <a:t>cluster = </a:t>
            </a:r>
            <a:r>
              <a:rPr kumimoji="1" lang="en-US" altLang="ja-JP" sz="2000" dirty="0" err="1"/>
              <a:t>cut_cylinder</a:t>
            </a:r>
            <a:r>
              <a:rPr kumimoji="1" lang="en-US" altLang="ja-JP" sz="2000" dirty="0"/>
              <a:t>(cluster, radius=1.75*</a:t>
            </a:r>
            <a:r>
              <a:rPr kumimoji="1" lang="en-US" altLang="ja-JP" sz="2000" dirty="0" err="1"/>
              <a:t>nn</a:t>
            </a:r>
            <a:r>
              <a:rPr kumimoji="1" lang="en-US" altLang="ja-JP" sz="2000" dirty="0"/>
              <a:t>) </a:t>
            </a:r>
            <a:r>
              <a:rPr kumimoji="1" lang="en-US" altLang="ja-JP" sz="2000" b="1" dirty="0"/>
              <a:t>)   # cut a cylinder inside this cluster</a:t>
            </a:r>
            <a:endParaRPr kumimoji="1" lang="ja-JP" altLang="en-US" sz="2000" b="1" dirty="0"/>
          </a:p>
        </p:txBody>
      </p:sp>
    </p:spTree>
    <p:extLst>
      <p:ext uri="{BB962C8B-B14F-4D97-AF65-F5344CB8AC3E}">
        <p14:creationId xmlns:p14="http://schemas.microsoft.com/office/powerpoint/2010/main" val="377091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829231D-1449-4659-0423-31C5D8AA469D}"/>
              </a:ext>
            </a:extLst>
          </p:cNvPr>
          <p:cNvSpPr txBox="1"/>
          <p:nvPr/>
        </p:nvSpPr>
        <p:spPr>
          <a:xfrm>
            <a:off x="747251" y="599768"/>
            <a:ext cx="4100052" cy="369332"/>
          </a:xfrm>
          <a:prstGeom prst="rect">
            <a:avLst/>
          </a:prstGeom>
          <a:noFill/>
        </p:spPr>
        <p:txBody>
          <a:bodyPr wrap="square" rtlCol="0">
            <a:spAutoFit/>
          </a:bodyPr>
          <a:lstStyle/>
          <a:p>
            <a:r>
              <a:rPr kumimoji="1" lang="en-US" altLang="ja-JP" sz="1800"/>
              <a:t>Cu=fcc111('Cu', a=a0, size=(2,2,3))</a:t>
            </a:r>
            <a:endParaRPr kumimoji="1" lang="ja-JP" altLang="en-US" dirty="0"/>
          </a:p>
        </p:txBody>
      </p:sp>
      <p:pic>
        <p:nvPicPr>
          <p:cNvPr id="4" name="図 3" descr="グラフ, バブル チャート&#10;&#10;自動的に生成された説明">
            <a:extLst>
              <a:ext uri="{FF2B5EF4-FFF2-40B4-BE49-F238E27FC236}">
                <a16:creationId xmlns:a16="http://schemas.microsoft.com/office/drawing/2014/main" id="{01240FE7-4020-AB5A-94A0-0089B8675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798" y="1047750"/>
            <a:ext cx="4518468" cy="2541638"/>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2460FC2C-9155-7CC4-A9AB-48B66D27F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43" y="3912917"/>
            <a:ext cx="4518467" cy="2541638"/>
          </a:xfrm>
          <a:prstGeom prst="rect">
            <a:avLst/>
          </a:prstGeom>
        </p:spPr>
      </p:pic>
      <p:pic>
        <p:nvPicPr>
          <p:cNvPr id="8" name="図 7" descr="グラフ, バブル チャート">
            <a:extLst>
              <a:ext uri="{FF2B5EF4-FFF2-40B4-BE49-F238E27FC236}">
                <a16:creationId xmlns:a16="http://schemas.microsoft.com/office/drawing/2014/main" id="{645384E4-852A-F212-267C-8BE843006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533" y="3818283"/>
            <a:ext cx="4686706" cy="2636272"/>
          </a:xfrm>
          <a:prstGeom prst="rect">
            <a:avLst/>
          </a:prstGeom>
        </p:spPr>
      </p:pic>
      <p:sp>
        <p:nvSpPr>
          <p:cNvPr id="9" name="テキスト ボックス 8">
            <a:extLst>
              <a:ext uri="{FF2B5EF4-FFF2-40B4-BE49-F238E27FC236}">
                <a16:creationId xmlns:a16="http://schemas.microsoft.com/office/drawing/2014/main" id="{8E66D060-C33F-17DF-2BC6-51258D67F3C6}"/>
              </a:ext>
            </a:extLst>
          </p:cNvPr>
          <p:cNvSpPr txBox="1"/>
          <p:nvPr/>
        </p:nvSpPr>
        <p:spPr>
          <a:xfrm>
            <a:off x="9189886" y="1917291"/>
            <a:ext cx="2497394" cy="369332"/>
          </a:xfrm>
          <a:prstGeom prst="rect">
            <a:avLst/>
          </a:prstGeom>
          <a:noFill/>
        </p:spPr>
        <p:txBody>
          <a:bodyPr wrap="square" rtlCol="0">
            <a:spAutoFit/>
          </a:bodyPr>
          <a:lstStyle/>
          <a:p>
            <a:r>
              <a:rPr lang="ja-JP" altLang="en-US" dirty="0"/>
              <a:t>対角線上から見た図</a:t>
            </a:r>
            <a:endParaRPr kumimoji="1" lang="ja-JP" altLang="en-US" dirty="0"/>
          </a:p>
        </p:txBody>
      </p:sp>
      <p:cxnSp>
        <p:nvCxnSpPr>
          <p:cNvPr id="11" name="直線矢印コネクタ 10">
            <a:extLst>
              <a:ext uri="{FF2B5EF4-FFF2-40B4-BE49-F238E27FC236}">
                <a16:creationId xmlns:a16="http://schemas.microsoft.com/office/drawing/2014/main" id="{E5926833-E7B1-55AB-8903-D1B311015108}"/>
              </a:ext>
            </a:extLst>
          </p:cNvPr>
          <p:cNvCxnSpPr>
            <a:cxnSpLocks/>
          </p:cNvCxnSpPr>
          <p:nvPr/>
        </p:nvCxnSpPr>
        <p:spPr>
          <a:xfrm flipH="1">
            <a:off x="8249266" y="2101957"/>
            <a:ext cx="993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テキスト ボックス 34">
            <a:extLst>
              <a:ext uri="{FF2B5EF4-FFF2-40B4-BE49-F238E27FC236}">
                <a16:creationId xmlns:a16="http://schemas.microsoft.com/office/drawing/2014/main" id="{F80C62DE-4060-E18B-BC54-98E2E9AC754D}"/>
              </a:ext>
            </a:extLst>
          </p:cNvPr>
          <p:cNvSpPr txBox="1"/>
          <p:nvPr/>
        </p:nvSpPr>
        <p:spPr>
          <a:xfrm>
            <a:off x="10092812" y="3223049"/>
            <a:ext cx="339212" cy="369332"/>
          </a:xfrm>
          <a:prstGeom prst="rect">
            <a:avLst/>
          </a:prstGeom>
          <a:noFill/>
        </p:spPr>
        <p:txBody>
          <a:bodyPr wrap="square" rtlCol="0">
            <a:spAutoFit/>
          </a:bodyPr>
          <a:lstStyle/>
          <a:p>
            <a:r>
              <a:rPr lang="en-US" altLang="ja-JP" dirty="0"/>
              <a:t>x</a:t>
            </a:r>
            <a:endParaRPr kumimoji="1" lang="ja-JP" altLang="en-US" dirty="0"/>
          </a:p>
        </p:txBody>
      </p:sp>
      <p:grpSp>
        <p:nvGrpSpPr>
          <p:cNvPr id="44" name="グループ化 43">
            <a:extLst>
              <a:ext uri="{FF2B5EF4-FFF2-40B4-BE49-F238E27FC236}">
                <a16:creationId xmlns:a16="http://schemas.microsoft.com/office/drawing/2014/main" id="{9096107F-64E5-7662-0014-4D172D924D45}"/>
              </a:ext>
            </a:extLst>
          </p:cNvPr>
          <p:cNvGrpSpPr/>
          <p:nvPr/>
        </p:nvGrpSpPr>
        <p:grpSpPr>
          <a:xfrm>
            <a:off x="9242324" y="2486053"/>
            <a:ext cx="1393721" cy="856915"/>
            <a:chOff x="9242324" y="2486053"/>
            <a:chExt cx="1393721" cy="856915"/>
          </a:xfrm>
        </p:grpSpPr>
        <p:cxnSp>
          <p:nvCxnSpPr>
            <p:cNvPr id="14" name="直線矢印コネクタ 13">
              <a:extLst>
                <a:ext uri="{FF2B5EF4-FFF2-40B4-BE49-F238E27FC236}">
                  <a16:creationId xmlns:a16="http://schemas.microsoft.com/office/drawing/2014/main" id="{29EAB358-9FCE-8F03-3C5D-A3E1D5829CD4}"/>
                </a:ext>
              </a:extLst>
            </p:cNvPr>
            <p:cNvCxnSpPr>
              <a:cxnSpLocks/>
            </p:cNvCxnSpPr>
            <p:nvPr/>
          </p:nvCxnSpPr>
          <p:spPr>
            <a:xfrm flipH="1" flipV="1">
              <a:off x="9645445" y="2787744"/>
              <a:ext cx="339212" cy="2209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97F72F75-009C-8C1D-BE2C-8D2479BEB74D}"/>
                </a:ext>
              </a:extLst>
            </p:cNvPr>
            <p:cNvCxnSpPr>
              <a:cxnSpLocks/>
            </p:cNvCxnSpPr>
            <p:nvPr/>
          </p:nvCxnSpPr>
          <p:spPr>
            <a:xfrm>
              <a:off x="9984657" y="3008671"/>
              <a:ext cx="164691" cy="3342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0FAE6DC2-0146-F082-82C4-5F1977EE1946}"/>
                </a:ext>
              </a:extLst>
            </p:cNvPr>
            <p:cNvCxnSpPr>
              <a:cxnSpLocks/>
            </p:cNvCxnSpPr>
            <p:nvPr/>
          </p:nvCxnSpPr>
          <p:spPr>
            <a:xfrm flipV="1">
              <a:off x="9984657" y="2713623"/>
              <a:ext cx="329382" cy="283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a:extLst>
                <a:ext uri="{FF2B5EF4-FFF2-40B4-BE49-F238E27FC236}">
                  <a16:creationId xmlns:a16="http://schemas.microsoft.com/office/drawing/2014/main" id="{F580C99C-39EE-919C-7524-B406E7AF5FB6}"/>
                </a:ext>
              </a:extLst>
            </p:cNvPr>
            <p:cNvSpPr txBox="1"/>
            <p:nvPr/>
          </p:nvSpPr>
          <p:spPr>
            <a:xfrm>
              <a:off x="9242324" y="2590789"/>
              <a:ext cx="339212" cy="369332"/>
            </a:xfrm>
            <a:prstGeom prst="rect">
              <a:avLst/>
            </a:prstGeom>
            <a:noFill/>
          </p:spPr>
          <p:txBody>
            <a:bodyPr wrap="square" rtlCol="0">
              <a:spAutoFit/>
            </a:bodyPr>
            <a:lstStyle/>
            <a:p>
              <a:r>
                <a:rPr kumimoji="1" lang="en-US" altLang="ja-JP" dirty="0"/>
                <a:t>z</a:t>
              </a:r>
              <a:endParaRPr kumimoji="1" lang="ja-JP" altLang="en-US" dirty="0"/>
            </a:p>
          </p:txBody>
        </p:sp>
        <p:sp>
          <p:nvSpPr>
            <p:cNvPr id="36" name="テキスト ボックス 35">
              <a:extLst>
                <a:ext uri="{FF2B5EF4-FFF2-40B4-BE49-F238E27FC236}">
                  <a16:creationId xmlns:a16="http://schemas.microsoft.com/office/drawing/2014/main" id="{B35634D4-311A-7496-51EA-5391F5BF5359}"/>
                </a:ext>
              </a:extLst>
            </p:cNvPr>
            <p:cNvSpPr txBox="1"/>
            <p:nvPr/>
          </p:nvSpPr>
          <p:spPr>
            <a:xfrm>
              <a:off x="10296833" y="2486053"/>
              <a:ext cx="339212" cy="369332"/>
            </a:xfrm>
            <a:prstGeom prst="rect">
              <a:avLst/>
            </a:prstGeom>
            <a:noFill/>
          </p:spPr>
          <p:txBody>
            <a:bodyPr wrap="square" rtlCol="0">
              <a:spAutoFit/>
            </a:bodyPr>
            <a:lstStyle/>
            <a:p>
              <a:r>
                <a:rPr lang="en-US" altLang="ja-JP" dirty="0"/>
                <a:t>y</a:t>
              </a:r>
              <a:endParaRPr kumimoji="1" lang="ja-JP" altLang="en-US" dirty="0"/>
            </a:p>
          </p:txBody>
        </p:sp>
      </p:grpSp>
      <p:grpSp>
        <p:nvGrpSpPr>
          <p:cNvPr id="37" name="グループ化 36">
            <a:extLst>
              <a:ext uri="{FF2B5EF4-FFF2-40B4-BE49-F238E27FC236}">
                <a16:creationId xmlns:a16="http://schemas.microsoft.com/office/drawing/2014/main" id="{E9F55BEE-3234-7C2D-9F64-012FEBEA8417}"/>
              </a:ext>
            </a:extLst>
          </p:cNvPr>
          <p:cNvGrpSpPr/>
          <p:nvPr/>
        </p:nvGrpSpPr>
        <p:grpSpPr>
          <a:xfrm>
            <a:off x="700825" y="2208546"/>
            <a:ext cx="1964812" cy="1704371"/>
            <a:chOff x="2523613" y="4149213"/>
            <a:chExt cx="1964812" cy="1704371"/>
          </a:xfrm>
        </p:grpSpPr>
        <p:cxnSp>
          <p:nvCxnSpPr>
            <p:cNvPr id="38" name="直線矢印コネクタ 37">
              <a:extLst>
                <a:ext uri="{FF2B5EF4-FFF2-40B4-BE49-F238E27FC236}">
                  <a16:creationId xmlns:a16="http://schemas.microsoft.com/office/drawing/2014/main" id="{3A75C5C4-EDE7-B173-8666-2D24BF061DAE}"/>
                </a:ext>
              </a:extLst>
            </p:cNvPr>
            <p:cNvCxnSpPr>
              <a:cxnSpLocks/>
            </p:cNvCxnSpPr>
            <p:nvPr/>
          </p:nvCxnSpPr>
          <p:spPr>
            <a:xfrm flipV="1">
              <a:off x="2808748" y="4483510"/>
              <a:ext cx="0" cy="11503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直線矢印コネクタ 38">
              <a:extLst>
                <a:ext uri="{FF2B5EF4-FFF2-40B4-BE49-F238E27FC236}">
                  <a16:creationId xmlns:a16="http://schemas.microsoft.com/office/drawing/2014/main" id="{D07FA6F3-C462-47F7-9D47-71566BC89FE4}"/>
                </a:ext>
              </a:extLst>
            </p:cNvPr>
            <p:cNvCxnSpPr>
              <a:cxnSpLocks/>
            </p:cNvCxnSpPr>
            <p:nvPr/>
          </p:nvCxnSpPr>
          <p:spPr>
            <a:xfrm>
              <a:off x="2808748" y="5628968"/>
              <a:ext cx="12568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テキスト ボックス 39">
              <a:extLst>
                <a:ext uri="{FF2B5EF4-FFF2-40B4-BE49-F238E27FC236}">
                  <a16:creationId xmlns:a16="http://schemas.microsoft.com/office/drawing/2014/main" id="{59CEE296-4592-8732-AED8-1BF944561A6D}"/>
                </a:ext>
              </a:extLst>
            </p:cNvPr>
            <p:cNvSpPr txBox="1"/>
            <p:nvPr/>
          </p:nvSpPr>
          <p:spPr>
            <a:xfrm>
              <a:off x="2674374" y="4149213"/>
              <a:ext cx="422786" cy="369332"/>
            </a:xfrm>
            <a:prstGeom prst="rect">
              <a:avLst/>
            </a:prstGeom>
            <a:noFill/>
          </p:spPr>
          <p:txBody>
            <a:bodyPr wrap="square" rtlCol="0">
              <a:spAutoFit/>
            </a:bodyPr>
            <a:lstStyle/>
            <a:p>
              <a:r>
                <a:rPr lang="en-US" altLang="ja-JP" dirty="0"/>
                <a:t>x</a:t>
              </a:r>
              <a:endParaRPr kumimoji="1" lang="ja-JP" altLang="en-US" dirty="0"/>
            </a:p>
          </p:txBody>
        </p:sp>
        <p:sp>
          <p:nvSpPr>
            <p:cNvPr id="41" name="テキスト ボックス 40">
              <a:extLst>
                <a:ext uri="{FF2B5EF4-FFF2-40B4-BE49-F238E27FC236}">
                  <a16:creationId xmlns:a16="http://schemas.microsoft.com/office/drawing/2014/main" id="{F68ED47B-C281-9936-CEDB-99D31440351F}"/>
                </a:ext>
              </a:extLst>
            </p:cNvPr>
            <p:cNvSpPr txBox="1"/>
            <p:nvPr/>
          </p:nvSpPr>
          <p:spPr>
            <a:xfrm>
              <a:off x="4065639" y="5299586"/>
              <a:ext cx="422786" cy="369332"/>
            </a:xfrm>
            <a:prstGeom prst="rect">
              <a:avLst/>
            </a:prstGeom>
            <a:noFill/>
          </p:spPr>
          <p:txBody>
            <a:bodyPr wrap="square" rtlCol="0">
              <a:spAutoFit/>
            </a:bodyPr>
            <a:lstStyle/>
            <a:p>
              <a:r>
                <a:rPr kumimoji="1" lang="en-US" altLang="ja-JP" dirty="0"/>
                <a:t>y</a:t>
              </a:r>
              <a:endParaRPr kumimoji="1" lang="ja-JP" altLang="en-US" dirty="0"/>
            </a:p>
          </p:txBody>
        </p:sp>
        <p:sp>
          <p:nvSpPr>
            <p:cNvPr id="42" name="楕円 41">
              <a:extLst>
                <a:ext uri="{FF2B5EF4-FFF2-40B4-BE49-F238E27FC236}">
                  <a16:creationId xmlns:a16="http://schemas.microsoft.com/office/drawing/2014/main" id="{DF413CE6-8274-5ECC-8A84-AC6B3F24FE4D}"/>
                </a:ext>
              </a:extLst>
            </p:cNvPr>
            <p:cNvSpPr/>
            <p:nvPr/>
          </p:nvSpPr>
          <p:spPr>
            <a:xfrm>
              <a:off x="2756309" y="5531269"/>
              <a:ext cx="134371" cy="1376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CE31E89-3FA2-A467-A63F-BEB2D0DE2202}"/>
                </a:ext>
              </a:extLst>
            </p:cNvPr>
            <p:cNvSpPr txBox="1"/>
            <p:nvPr/>
          </p:nvSpPr>
          <p:spPr>
            <a:xfrm>
              <a:off x="2523613" y="5484252"/>
              <a:ext cx="190091" cy="369332"/>
            </a:xfrm>
            <a:prstGeom prst="rect">
              <a:avLst/>
            </a:prstGeom>
            <a:noFill/>
          </p:spPr>
          <p:txBody>
            <a:bodyPr wrap="square" rtlCol="0">
              <a:spAutoFit/>
            </a:bodyPr>
            <a:lstStyle/>
            <a:p>
              <a:r>
                <a:rPr kumimoji="1" lang="en-US" altLang="ja-JP" dirty="0"/>
                <a:t>z</a:t>
              </a:r>
              <a:endParaRPr kumimoji="1" lang="ja-JP" altLang="en-US" dirty="0"/>
            </a:p>
          </p:txBody>
        </p:sp>
      </p:grpSp>
      <p:grpSp>
        <p:nvGrpSpPr>
          <p:cNvPr id="45" name="グループ化 44">
            <a:extLst>
              <a:ext uri="{FF2B5EF4-FFF2-40B4-BE49-F238E27FC236}">
                <a16:creationId xmlns:a16="http://schemas.microsoft.com/office/drawing/2014/main" id="{519CEBEB-E986-CD65-F850-6B90D716F5B8}"/>
              </a:ext>
            </a:extLst>
          </p:cNvPr>
          <p:cNvGrpSpPr/>
          <p:nvPr/>
        </p:nvGrpSpPr>
        <p:grpSpPr>
          <a:xfrm>
            <a:off x="5990032" y="4579090"/>
            <a:ext cx="781396" cy="738664"/>
            <a:chOff x="9700885" y="2372553"/>
            <a:chExt cx="781396" cy="738664"/>
          </a:xfrm>
        </p:grpSpPr>
        <p:cxnSp>
          <p:nvCxnSpPr>
            <p:cNvPr id="46" name="直線矢印コネクタ 45">
              <a:extLst>
                <a:ext uri="{FF2B5EF4-FFF2-40B4-BE49-F238E27FC236}">
                  <a16:creationId xmlns:a16="http://schemas.microsoft.com/office/drawing/2014/main" id="{501A9BD0-3BF7-0884-E078-3CAED9E96093}"/>
                </a:ext>
              </a:extLst>
            </p:cNvPr>
            <p:cNvCxnSpPr>
              <a:cxnSpLocks/>
              <a:endCxn id="49" idx="2"/>
            </p:cNvCxnSpPr>
            <p:nvPr/>
          </p:nvCxnSpPr>
          <p:spPr>
            <a:xfrm flipH="1" flipV="1">
              <a:off x="9870491" y="2741885"/>
              <a:ext cx="114166" cy="2667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線矢印コネクタ 46">
              <a:extLst>
                <a:ext uri="{FF2B5EF4-FFF2-40B4-BE49-F238E27FC236}">
                  <a16:creationId xmlns:a16="http://schemas.microsoft.com/office/drawing/2014/main" id="{47DF2959-1C68-D711-B204-36FDF28C19A8}"/>
                </a:ext>
              </a:extLst>
            </p:cNvPr>
            <p:cNvCxnSpPr>
              <a:cxnSpLocks/>
            </p:cNvCxnSpPr>
            <p:nvPr/>
          </p:nvCxnSpPr>
          <p:spPr>
            <a:xfrm>
              <a:off x="9984657" y="3008671"/>
              <a:ext cx="240737" cy="1025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直線矢印コネクタ 47">
              <a:extLst>
                <a:ext uri="{FF2B5EF4-FFF2-40B4-BE49-F238E27FC236}">
                  <a16:creationId xmlns:a16="http://schemas.microsoft.com/office/drawing/2014/main" id="{C0E8953A-1CB9-14C4-847D-07F0AB409B6A}"/>
                </a:ext>
              </a:extLst>
            </p:cNvPr>
            <p:cNvCxnSpPr>
              <a:cxnSpLocks/>
            </p:cNvCxnSpPr>
            <p:nvPr/>
          </p:nvCxnSpPr>
          <p:spPr>
            <a:xfrm flipV="1">
              <a:off x="9984657" y="2781402"/>
              <a:ext cx="225528" cy="215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テキスト ボックス 48">
              <a:extLst>
                <a:ext uri="{FF2B5EF4-FFF2-40B4-BE49-F238E27FC236}">
                  <a16:creationId xmlns:a16="http://schemas.microsoft.com/office/drawing/2014/main" id="{4299681F-C7E1-5ECB-A74F-5B4B48323493}"/>
                </a:ext>
              </a:extLst>
            </p:cNvPr>
            <p:cNvSpPr txBox="1"/>
            <p:nvPr/>
          </p:nvSpPr>
          <p:spPr>
            <a:xfrm>
              <a:off x="9700885" y="2372553"/>
              <a:ext cx="339212" cy="369332"/>
            </a:xfrm>
            <a:prstGeom prst="rect">
              <a:avLst/>
            </a:prstGeom>
            <a:noFill/>
          </p:spPr>
          <p:txBody>
            <a:bodyPr wrap="square" rtlCol="0">
              <a:spAutoFit/>
            </a:bodyPr>
            <a:lstStyle/>
            <a:p>
              <a:r>
                <a:rPr kumimoji="1" lang="en-US" altLang="ja-JP" dirty="0"/>
                <a:t>z</a:t>
              </a:r>
              <a:endParaRPr kumimoji="1" lang="ja-JP" altLang="en-US" dirty="0"/>
            </a:p>
          </p:txBody>
        </p:sp>
        <p:sp>
          <p:nvSpPr>
            <p:cNvPr id="50" name="テキスト ボックス 49">
              <a:extLst>
                <a:ext uri="{FF2B5EF4-FFF2-40B4-BE49-F238E27FC236}">
                  <a16:creationId xmlns:a16="http://schemas.microsoft.com/office/drawing/2014/main" id="{1BED05CA-07DC-7075-306F-E5341D1EFE6A}"/>
                </a:ext>
              </a:extLst>
            </p:cNvPr>
            <p:cNvSpPr txBox="1"/>
            <p:nvPr/>
          </p:nvSpPr>
          <p:spPr>
            <a:xfrm>
              <a:off x="10143069" y="2491815"/>
              <a:ext cx="339212" cy="369332"/>
            </a:xfrm>
            <a:prstGeom prst="rect">
              <a:avLst/>
            </a:prstGeom>
            <a:noFill/>
          </p:spPr>
          <p:txBody>
            <a:bodyPr wrap="square" rtlCol="0">
              <a:spAutoFit/>
            </a:bodyPr>
            <a:lstStyle/>
            <a:p>
              <a:r>
                <a:rPr lang="en-US" altLang="ja-JP" dirty="0"/>
                <a:t>y</a:t>
              </a:r>
              <a:endParaRPr kumimoji="1" lang="ja-JP" altLang="en-US" dirty="0"/>
            </a:p>
          </p:txBody>
        </p:sp>
      </p:grpSp>
      <p:sp>
        <p:nvSpPr>
          <p:cNvPr id="56" name="テキスト ボックス 55">
            <a:extLst>
              <a:ext uri="{FF2B5EF4-FFF2-40B4-BE49-F238E27FC236}">
                <a16:creationId xmlns:a16="http://schemas.microsoft.com/office/drawing/2014/main" id="{CA676BEE-CDCD-F57A-0B26-333145BC19A9}"/>
              </a:ext>
            </a:extLst>
          </p:cNvPr>
          <p:cNvSpPr txBox="1"/>
          <p:nvPr/>
        </p:nvSpPr>
        <p:spPr>
          <a:xfrm>
            <a:off x="6469769" y="5368794"/>
            <a:ext cx="339212" cy="369332"/>
          </a:xfrm>
          <a:prstGeom prst="rect">
            <a:avLst/>
          </a:prstGeom>
          <a:noFill/>
        </p:spPr>
        <p:txBody>
          <a:bodyPr wrap="square" rtlCol="0">
            <a:spAutoFit/>
          </a:bodyPr>
          <a:lstStyle/>
          <a:p>
            <a:r>
              <a:rPr lang="en-US" altLang="ja-JP" dirty="0"/>
              <a:t>x</a:t>
            </a:r>
            <a:endParaRPr kumimoji="1" lang="ja-JP" altLang="en-US" dirty="0"/>
          </a:p>
        </p:txBody>
      </p:sp>
    </p:spTree>
    <p:extLst>
      <p:ext uri="{BB962C8B-B14F-4D97-AF65-F5344CB8AC3E}">
        <p14:creationId xmlns:p14="http://schemas.microsoft.com/office/powerpoint/2010/main" val="250615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73B9B03-52C6-9E87-A2AB-9BB7C4D8EA6F}"/>
              </a:ext>
            </a:extLst>
          </p:cNvPr>
          <p:cNvSpPr txBox="1"/>
          <p:nvPr/>
        </p:nvSpPr>
        <p:spPr>
          <a:xfrm>
            <a:off x="589935" y="452283"/>
            <a:ext cx="2851355" cy="369332"/>
          </a:xfrm>
          <a:prstGeom prst="rect">
            <a:avLst/>
          </a:prstGeom>
          <a:noFill/>
        </p:spPr>
        <p:txBody>
          <a:bodyPr wrap="square" rtlCol="0">
            <a:spAutoFit/>
          </a:bodyPr>
          <a:lstStyle/>
          <a:p>
            <a:r>
              <a:rPr kumimoji="1" lang="en-US" altLang="ja-JP" sz="1800" dirty="0" err="1"/>
              <a:t>Cu.cell</a:t>
            </a:r>
            <a:r>
              <a:rPr kumimoji="1" lang="en-US" altLang="ja-JP" sz="1800" dirty="0"/>
              <a:t>[-1,-1] = 3*d</a:t>
            </a:r>
            <a:endParaRPr kumimoji="1" lang="ja-JP" altLang="en-US" dirty="0"/>
          </a:p>
        </p:txBody>
      </p:sp>
      <p:pic>
        <p:nvPicPr>
          <p:cNvPr id="4" name="図 3" descr="グラフ, バブル チャート">
            <a:extLst>
              <a:ext uri="{FF2B5EF4-FFF2-40B4-BE49-F238E27FC236}">
                <a16:creationId xmlns:a16="http://schemas.microsoft.com/office/drawing/2014/main" id="{058BC024-F242-C68D-2232-7E5E56537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6" y="1520927"/>
            <a:ext cx="8072284" cy="4540660"/>
          </a:xfrm>
          <a:prstGeom prst="rect">
            <a:avLst/>
          </a:prstGeom>
        </p:spPr>
      </p:pic>
      <p:cxnSp>
        <p:nvCxnSpPr>
          <p:cNvPr id="5" name="直線矢印コネクタ 4">
            <a:extLst>
              <a:ext uri="{FF2B5EF4-FFF2-40B4-BE49-F238E27FC236}">
                <a16:creationId xmlns:a16="http://schemas.microsoft.com/office/drawing/2014/main" id="{FE6C9752-1BE1-8EA3-44B2-88843C1F3194}"/>
              </a:ext>
            </a:extLst>
          </p:cNvPr>
          <p:cNvCxnSpPr>
            <a:cxnSpLocks/>
          </p:cNvCxnSpPr>
          <p:nvPr/>
        </p:nvCxnSpPr>
        <p:spPr>
          <a:xfrm>
            <a:off x="9740491" y="4970207"/>
            <a:ext cx="286775" cy="8209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直線矢印コネクタ 5">
            <a:extLst>
              <a:ext uri="{FF2B5EF4-FFF2-40B4-BE49-F238E27FC236}">
                <a16:creationId xmlns:a16="http://schemas.microsoft.com/office/drawing/2014/main" id="{5B7054D6-9F67-8746-474C-8A51E4050F8D}"/>
              </a:ext>
            </a:extLst>
          </p:cNvPr>
          <p:cNvCxnSpPr>
            <a:cxnSpLocks/>
          </p:cNvCxnSpPr>
          <p:nvPr/>
        </p:nvCxnSpPr>
        <p:spPr>
          <a:xfrm flipV="1">
            <a:off x="9740491" y="4331108"/>
            <a:ext cx="286775" cy="6390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直線矢印コネクタ 6">
            <a:extLst>
              <a:ext uri="{FF2B5EF4-FFF2-40B4-BE49-F238E27FC236}">
                <a16:creationId xmlns:a16="http://schemas.microsoft.com/office/drawing/2014/main" id="{A794DE6E-E39D-03C3-7FC6-3B25F1BA3E48}"/>
              </a:ext>
            </a:extLst>
          </p:cNvPr>
          <p:cNvCxnSpPr>
            <a:cxnSpLocks/>
          </p:cNvCxnSpPr>
          <p:nvPr/>
        </p:nvCxnSpPr>
        <p:spPr>
          <a:xfrm flipV="1">
            <a:off x="9735575" y="4636168"/>
            <a:ext cx="1079909" cy="3371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19DBF7D3-77F2-1A3A-4956-C8C6ADF4EEB9}"/>
              </a:ext>
            </a:extLst>
          </p:cNvPr>
          <p:cNvSpPr txBox="1"/>
          <p:nvPr/>
        </p:nvSpPr>
        <p:spPr>
          <a:xfrm>
            <a:off x="9912213" y="3915151"/>
            <a:ext cx="422786" cy="369332"/>
          </a:xfrm>
          <a:prstGeom prst="rect">
            <a:avLst/>
          </a:prstGeom>
          <a:noFill/>
        </p:spPr>
        <p:txBody>
          <a:bodyPr wrap="square" rtlCol="0">
            <a:spAutoFit/>
          </a:bodyPr>
          <a:lstStyle/>
          <a:p>
            <a:r>
              <a:rPr kumimoji="1" lang="en-US" altLang="ja-JP" dirty="0"/>
              <a:t>y</a:t>
            </a:r>
            <a:endParaRPr kumimoji="1" lang="ja-JP" altLang="en-US" dirty="0"/>
          </a:p>
        </p:txBody>
      </p:sp>
      <p:sp>
        <p:nvSpPr>
          <p:cNvPr id="9" name="テキスト ボックス 8">
            <a:extLst>
              <a:ext uri="{FF2B5EF4-FFF2-40B4-BE49-F238E27FC236}">
                <a16:creationId xmlns:a16="http://schemas.microsoft.com/office/drawing/2014/main" id="{ED813A44-4105-C73D-BAD2-097B92F65411}"/>
              </a:ext>
            </a:extLst>
          </p:cNvPr>
          <p:cNvSpPr txBox="1"/>
          <p:nvPr/>
        </p:nvSpPr>
        <p:spPr>
          <a:xfrm>
            <a:off x="10890866" y="4517819"/>
            <a:ext cx="422786" cy="369332"/>
          </a:xfrm>
          <a:prstGeom prst="rect">
            <a:avLst/>
          </a:prstGeom>
          <a:noFill/>
        </p:spPr>
        <p:txBody>
          <a:bodyPr wrap="square" rtlCol="0">
            <a:spAutoFit/>
          </a:bodyPr>
          <a:lstStyle/>
          <a:p>
            <a:r>
              <a:rPr lang="en-US" altLang="ja-JP" dirty="0"/>
              <a:t>x</a:t>
            </a:r>
            <a:endParaRPr kumimoji="1" lang="ja-JP" altLang="en-US" dirty="0"/>
          </a:p>
        </p:txBody>
      </p:sp>
      <p:sp>
        <p:nvSpPr>
          <p:cNvPr id="17" name="テキスト ボックス 16">
            <a:extLst>
              <a:ext uri="{FF2B5EF4-FFF2-40B4-BE49-F238E27FC236}">
                <a16:creationId xmlns:a16="http://schemas.microsoft.com/office/drawing/2014/main" id="{102C66D3-FEBF-297B-39A7-615329DC9390}"/>
              </a:ext>
            </a:extLst>
          </p:cNvPr>
          <p:cNvSpPr txBox="1"/>
          <p:nvPr/>
        </p:nvSpPr>
        <p:spPr>
          <a:xfrm>
            <a:off x="10027266" y="5692255"/>
            <a:ext cx="422786" cy="369332"/>
          </a:xfrm>
          <a:prstGeom prst="rect">
            <a:avLst/>
          </a:prstGeom>
          <a:noFill/>
        </p:spPr>
        <p:txBody>
          <a:bodyPr wrap="square" rtlCol="0">
            <a:spAutoFit/>
          </a:bodyPr>
          <a:lstStyle/>
          <a:p>
            <a:r>
              <a:rPr kumimoji="1" lang="en-US" altLang="ja-JP" dirty="0"/>
              <a:t>z</a:t>
            </a:r>
            <a:endParaRPr kumimoji="1" lang="ja-JP" altLang="en-US" dirty="0"/>
          </a:p>
        </p:txBody>
      </p:sp>
    </p:spTree>
    <p:extLst>
      <p:ext uri="{BB962C8B-B14F-4D97-AF65-F5344CB8AC3E}">
        <p14:creationId xmlns:p14="http://schemas.microsoft.com/office/powerpoint/2010/main" val="374251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7185048-D8DD-2DF4-748D-BD0E352CD976}"/>
              </a:ext>
            </a:extLst>
          </p:cNvPr>
          <p:cNvSpPr txBox="1"/>
          <p:nvPr/>
        </p:nvSpPr>
        <p:spPr>
          <a:xfrm>
            <a:off x="978310" y="393291"/>
            <a:ext cx="10235380" cy="369332"/>
          </a:xfrm>
          <a:prstGeom prst="rect">
            <a:avLst/>
          </a:prstGeom>
          <a:noFill/>
        </p:spPr>
        <p:txBody>
          <a:bodyPr wrap="square" rtlCol="0">
            <a:spAutoFit/>
          </a:bodyPr>
          <a:lstStyle/>
          <a:p>
            <a:r>
              <a:rPr kumimoji="1" lang="en-US" altLang="ja-JP" sz="1800" dirty="0"/>
              <a:t>cluster = </a:t>
            </a:r>
            <a:r>
              <a:rPr kumimoji="1" lang="en-US" altLang="ja-JP" sz="1800" dirty="0" err="1"/>
              <a:t>hemispherical_cluster</a:t>
            </a:r>
            <a:r>
              <a:rPr kumimoji="1" lang="en-US" altLang="ja-JP" sz="1800" dirty="0"/>
              <a:t>(Cu, </a:t>
            </a:r>
            <a:r>
              <a:rPr kumimoji="1" lang="en-US" altLang="ja-JP" sz="1800" dirty="0" err="1"/>
              <a:t>emitter_tag</a:t>
            </a:r>
            <a:r>
              <a:rPr kumimoji="1" lang="en-US" altLang="ja-JP" sz="1800" dirty="0"/>
              <a:t>=1, diameter=25, </a:t>
            </a:r>
            <a:r>
              <a:rPr kumimoji="1" lang="en-US" altLang="ja-JP" sz="1800" dirty="0" err="1"/>
              <a:t>emitter_plane</a:t>
            </a:r>
            <a:r>
              <a:rPr kumimoji="1" lang="en-US" altLang="ja-JP" sz="1800" dirty="0"/>
              <a:t>=3, planes=4)</a:t>
            </a:r>
            <a:endParaRPr kumimoji="1" lang="ja-JP" altLang="en-US" dirty="0"/>
          </a:p>
        </p:txBody>
      </p:sp>
      <p:pic>
        <p:nvPicPr>
          <p:cNvPr id="4" name="図 3" descr="グラフ が含まれている画像">
            <a:extLst>
              <a:ext uri="{FF2B5EF4-FFF2-40B4-BE49-F238E27FC236}">
                <a16:creationId xmlns:a16="http://schemas.microsoft.com/office/drawing/2014/main" id="{82094046-E34B-1C79-514F-7BDFD3408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6" y="1155289"/>
            <a:ext cx="9438968" cy="5309420"/>
          </a:xfrm>
          <a:prstGeom prst="rect">
            <a:avLst/>
          </a:prstGeom>
        </p:spPr>
      </p:pic>
      <p:cxnSp>
        <p:nvCxnSpPr>
          <p:cNvPr id="6" name="直線矢印コネクタ 5">
            <a:extLst>
              <a:ext uri="{FF2B5EF4-FFF2-40B4-BE49-F238E27FC236}">
                <a16:creationId xmlns:a16="http://schemas.microsoft.com/office/drawing/2014/main" id="{0D9EEF45-19E9-8205-6233-32BB2397B80E}"/>
              </a:ext>
            </a:extLst>
          </p:cNvPr>
          <p:cNvCxnSpPr/>
          <p:nvPr/>
        </p:nvCxnSpPr>
        <p:spPr>
          <a:xfrm flipH="1" flipV="1">
            <a:off x="3421626" y="2841523"/>
            <a:ext cx="4739148" cy="16124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B4A0446B-C403-B398-B71A-2DDD37F557D2}"/>
              </a:ext>
            </a:extLst>
          </p:cNvPr>
          <p:cNvSpPr txBox="1"/>
          <p:nvPr/>
        </p:nvSpPr>
        <p:spPr>
          <a:xfrm>
            <a:off x="2625213" y="2428568"/>
            <a:ext cx="658761" cy="369332"/>
          </a:xfrm>
          <a:prstGeom prst="rect">
            <a:avLst/>
          </a:prstGeom>
          <a:noFill/>
        </p:spPr>
        <p:txBody>
          <a:bodyPr wrap="square" rtlCol="0">
            <a:spAutoFit/>
          </a:bodyPr>
          <a:lstStyle/>
          <a:p>
            <a:r>
              <a:rPr kumimoji="1" lang="en-US" altLang="ja-JP" dirty="0"/>
              <a:t>z</a:t>
            </a:r>
            <a:endParaRPr kumimoji="1" lang="ja-JP" altLang="en-US" dirty="0"/>
          </a:p>
        </p:txBody>
      </p:sp>
    </p:spTree>
    <p:extLst>
      <p:ext uri="{BB962C8B-B14F-4D97-AF65-F5344CB8AC3E}">
        <p14:creationId xmlns:p14="http://schemas.microsoft.com/office/powerpoint/2010/main" val="358424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45856E-3E3C-38C3-74BC-39A74677FE55}"/>
              </a:ext>
            </a:extLst>
          </p:cNvPr>
          <p:cNvSpPr txBox="1"/>
          <p:nvPr/>
        </p:nvSpPr>
        <p:spPr>
          <a:xfrm>
            <a:off x="226142" y="403122"/>
            <a:ext cx="5869858" cy="369332"/>
          </a:xfrm>
          <a:prstGeom prst="rect">
            <a:avLst/>
          </a:prstGeom>
          <a:noFill/>
        </p:spPr>
        <p:txBody>
          <a:bodyPr wrap="square" rtlCol="0">
            <a:spAutoFit/>
          </a:bodyPr>
          <a:lstStyle/>
          <a:p>
            <a:r>
              <a:rPr kumimoji="1" lang="en-US" altLang="ja-JP" sz="1800" dirty="0"/>
              <a:t>cluster = </a:t>
            </a:r>
            <a:r>
              <a:rPr kumimoji="1" lang="en-US" altLang="ja-JP" sz="1800" dirty="0" err="1"/>
              <a:t>cut_cylinder</a:t>
            </a:r>
            <a:r>
              <a:rPr kumimoji="1" lang="en-US" altLang="ja-JP" sz="1800" dirty="0"/>
              <a:t>(cluster, radius=1.75*</a:t>
            </a:r>
            <a:r>
              <a:rPr kumimoji="1" lang="en-US" altLang="ja-JP" sz="1800" dirty="0" err="1"/>
              <a:t>nn</a:t>
            </a:r>
            <a:r>
              <a:rPr kumimoji="1" lang="en-US" altLang="ja-JP" sz="1800" dirty="0"/>
              <a:t>) </a:t>
            </a:r>
            <a:r>
              <a:rPr kumimoji="1" lang="en-US" altLang="ja-JP" sz="1800" b="1" dirty="0"/>
              <a:t>)</a:t>
            </a:r>
            <a:endParaRPr kumimoji="1" lang="ja-JP" altLang="en-US" dirty="0"/>
          </a:p>
        </p:txBody>
      </p:sp>
      <p:pic>
        <p:nvPicPr>
          <p:cNvPr id="4" name="図 3" descr="グラフ, バブル チャート">
            <a:extLst>
              <a:ext uri="{FF2B5EF4-FFF2-40B4-BE49-F238E27FC236}">
                <a16:creationId xmlns:a16="http://schemas.microsoft.com/office/drawing/2014/main" id="{0C45A583-99F5-626B-BF71-2437D1CCE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2" y="1091380"/>
            <a:ext cx="5165213" cy="2905432"/>
          </a:xfrm>
          <a:prstGeom prst="rect">
            <a:avLst/>
          </a:prstGeom>
        </p:spPr>
      </p:pic>
      <p:pic>
        <p:nvPicPr>
          <p:cNvPr id="6" name="図 5" descr="グラフ, バブル チャート">
            <a:extLst>
              <a:ext uri="{FF2B5EF4-FFF2-40B4-BE49-F238E27FC236}">
                <a16:creationId xmlns:a16="http://schemas.microsoft.com/office/drawing/2014/main" id="{414DD347-348B-6E39-C05F-4C6C4EEA9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1" y="1088921"/>
            <a:ext cx="5270090" cy="2964425"/>
          </a:xfrm>
          <a:prstGeom prst="rect">
            <a:avLst/>
          </a:prstGeom>
        </p:spPr>
      </p:pic>
      <p:grpSp>
        <p:nvGrpSpPr>
          <p:cNvPr id="36" name="グループ化 35">
            <a:extLst>
              <a:ext uri="{FF2B5EF4-FFF2-40B4-BE49-F238E27FC236}">
                <a16:creationId xmlns:a16="http://schemas.microsoft.com/office/drawing/2014/main" id="{ED323E34-F0DC-9FF3-419C-782C1CA58ACC}"/>
              </a:ext>
            </a:extLst>
          </p:cNvPr>
          <p:cNvGrpSpPr/>
          <p:nvPr/>
        </p:nvGrpSpPr>
        <p:grpSpPr>
          <a:xfrm>
            <a:off x="2523613" y="4149213"/>
            <a:ext cx="1964812" cy="1704371"/>
            <a:chOff x="2523613" y="4149213"/>
            <a:chExt cx="1964812" cy="1704371"/>
          </a:xfrm>
        </p:grpSpPr>
        <p:cxnSp>
          <p:nvCxnSpPr>
            <p:cNvPr id="8" name="直線矢印コネクタ 7">
              <a:extLst>
                <a:ext uri="{FF2B5EF4-FFF2-40B4-BE49-F238E27FC236}">
                  <a16:creationId xmlns:a16="http://schemas.microsoft.com/office/drawing/2014/main" id="{E9AE6484-F055-A82D-967A-F64000DDF902}"/>
                </a:ext>
              </a:extLst>
            </p:cNvPr>
            <p:cNvCxnSpPr>
              <a:cxnSpLocks/>
            </p:cNvCxnSpPr>
            <p:nvPr/>
          </p:nvCxnSpPr>
          <p:spPr>
            <a:xfrm flipV="1">
              <a:off x="2808748" y="4483510"/>
              <a:ext cx="0" cy="11503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F450D640-A372-7671-6107-3356BB7485C8}"/>
                </a:ext>
              </a:extLst>
            </p:cNvPr>
            <p:cNvCxnSpPr>
              <a:cxnSpLocks/>
            </p:cNvCxnSpPr>
            <p:nvPr/>
          </p:nvCxnSpPr>
          <p:spPr>
            <a:xfrm>
              <a:off x="2808748" y="5628968"/>
              <a:ext cx="12568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B4504F07-D25A-6FB6-1A8C-36727DC82D48}"/>
                </a:ext>
              </a:extLst>
            </p:cNvPr>
            <p:cNvSpPr txBox="1"/>
            <p:nvPr/>
          </p:nvSpPr>
          <p:spPr>
            <a:xfrm>
              <a:off x="2674374" y="4149213"/>
              <a:ext cx="422786" cy="369332"/>
            </a:xfrm>
            <a:prstGeom prst="rect">
              <a:avLst/>
            </a:prstGeom>
            <a:noFill/>
          </p:spPr>
          <p:txBody>
            <a:bodyPr wrap="square" rtlCol="0">
              <a:spAutoFit/>
            </a:bodyPr>
            <a:lstStyle/>
            <a:p>
              <a:r>
                <a:rPr kumimoji="1" lang="en-US" altLang="ja-JP" dirty="0"/>
                <a:t>y</a:t>
              </a:r>
              <a:endParaRPr kumimoji="1" lang="ja-JP" altLang="en-US" dirty="0"/>
            </a:p>
          </p:txBody>
        </p:sp>
        <p:sp>
          <p:nvSpPr>
            <p:cNvPr id="16" name="テキスト ボックス 15">
              <a:extLst>
                <a:ext uri="{FF2B5EF4-FFF2-40B4-BE49-F238E27FC236}">
                  <a16:creationId xmlns:a16="http://schemas.microsoft.com/office/drawing/2014/main" id="{B819E57C-86D0-8344-1EAD-F93C29C91BF0}"/>
                </a:ext>
              </a:extLst>
            </p:cNvPr>
            <p:cNvSpPr txBox="1"/>
            <p:nvPr/>
          </p:nvSpPr>
          <p:spPr>
            <a:xfrm>
              <a:off x="4065639" y="5299586"/>
              <a:ext cx="422786" cy="369332"/>
            </a:xfrm>
            <a:prstGeom prst="rect">
              <a:avLst/>
            </a:prstGeom>
            <a:noFill/>
          </p:spPr>
          <p:txBody>
            <a:bodyPr wrap="square" rtlCol="0">
              <a:spAutoFit/>
            </a:bodyPr>
            <a:lstStyle/>
            <a:p>
              <a:r>
                <a:rPr lang="en-US" altLang="ja-JP" dirty="0"/>
                <a:t>x</a:t>
              </a:r>
              <a:endParaRPr kumimoji="1" lang="ja-JP" altLang="en-US" dirty="0"/>
            </a:p>
          </p:txBody>
        </p:sp>
        <p:sp>
          <p:nvSpPr>
            <p:cNvPr id="17" name="楕円 16">
              <a:extLst>
                <a:ext uri="{FF2B5EF4-FFF2-40B4-BE49-F238E27FC236}">
                  <a16:creationId xmlns:a16="http://schemas.microsoft.com/office/drawing/2014/main" id="{40A1663D-3E1F-D3C7-9F76-99C5B7D96643}"/>
                </a:ext>
              </a:extLst>
            </p:cNvPr>
            <p:cNvSpPr/>
            <p:nvPr/>
          </p:nvSpPr>
          <p:spPr>
            <a:xfrm>
              <a:off x="2756309" y="5531269"/>
              <a:ext cx="134371" cy="1376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7E7717F-5286-C9B7-17C2-8BEB5E19230A}"/>
                </a:ext>
              </a:extLst>
            </p:cNvPr>
            <p:cNvSpPr txBox="1"/>
            <p:nvPr/>
          </p:nvSpPr>
          <p:spPr>
            <a:xfrm>
              <a:off x="2523613" y="5484252"/>
              <a:ext cx="190091" cy="369332"/>
            </a:xfrm>
            <a:prstGeom prst="rect">
              <a:avLst/>
            </a:prstGeom>
            <a:noFill/>
          </p:spPr>
          <p:txBody>
            <a:bodyPr wrap="square" rtlCol="0">
              <a:spAutoFit/>
            </a:bodyPr>
            <a:lstStyle/>
            <a:p>
              <a:r>
                <a:rPr kumimoji="1" lang="en-US" altLang="ja-JP" dirty="0"/>
                <a:t>z</a:t>
              </a:r>
              <a:endParaRPr kumimoji="1" lang="ja-JP" altLang="en-US" dirty="0"/>
            </a:p>
          </p:txBody>
        </p:sp>
      </p:grpSp>
      <p:cxnSp>
        <p:nvCxnSpPr>
          <p:cNvPr id="22" name="直線矢印コネクタ 21">
            <a:extLst>
              <a:ext uri="{FF2B5EF4-FFF2-40B4-BE49-F238E27FC236}">
                <a16:creationId xmlns:a16="http://schemas.microsoft.com/office/drawing/2014/main" id="{50418EA1-1BFB-054C-020B-7A7DE5DF1FE9}"/>
              </a:ext>
            </a:extLst>
          </p:cNvPr>
          <p:cNvCxnSpPr>
            <a:cxnSpLocks/>
          </p:cNvCxnSpPr>
          <p:nvPr/>
        </p:nvCxnSpPr>
        <p:spPr>
          <a:xfrm flipV="1">
            <a:off x="9317704" y="4564937"/>
            <a:ext cx="632541" cy="10640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a:extLst>
              <a:ext uri="{FF2B5EF4-FFF2-40B4-BE49-F238E27FC236}">
                <a16:creationId xmlns:a16="http://schemas.microsoft.com/office/drawing/2014/main" id="{AC6D03FC-75AE-8DA6-6676-1F12655C45C3}"/>
              </a:ext>
            </a:extLst>
          </p:cNvPr>
          <p:cNvCxnSpPr>
            <a:cxnSpLocks/>
          </p:cNvCxnSpPr>
          <p:nvPr/>
        </p:nvCxnSpPr>
        <p:spPr>
          <a:xfrm flipH="1" flipV="1">
            <a:off x="9035845" y="4935794"/>
            <a:ext cx="281859" cy="6931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a:extLst>
              <a:ext uri="{FF2B5EF4-FFF2-40B4-BE49-F238E27FC236}">
                <a16:creationId xmlns:a16="http://schemas.microsoft.com/office/drawing/2014/main" id="{BB93B55F-A18D-4F25-3721-15339A44F13A}"/>
              </a:ext>
            </a:extLst>
          </p:cNvPr>
          <p:cNvCxnSpPr>
            <a:cxnSpLocks/>
          </p:cNvCxnSpPr>
          <p:nvPr/>
        </p:nvCxnSpPr>
        <p:spPr>
          <a:xfrm>
            <a:off x="9312788" y="5632050"/>
            <a:ext cx="898011" cy="2740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a:extLst>
              <a:ext uri="{FF2B5EF4-FFF2-40B4-BE49-F238E27FC236}">
                <a16:creationId xmlns:a16="http://schemas.microsoft.com/office/drawing/2014/main" id="{123A6295-1EC1-1F34-53D8-D53E6DE9F357}"/>
              </a:ext>
            </a:extLst>
          </p:cNvPr>
          <p:cNvSpPr txBox="1"/>
          <p:nvPr/>
        </p:nvSpPr>
        <p:spPr>
          <a:xfrm>
            <a:off x="8845757" y="4620537"/>
            <a:ext cx="422786" cy="369332"/>
          </a:xfrm>
          <a:prstGeom prst="rect">
            <a:avLst/>
          </a:prstGeom>
          <a:noFill/>
        </p:spPr>
        <p:txBody>
          <a:bodyPr wrap="square" rtlCol="0">
            <a:spAutoFit/>
          </a:bodyPr>
          <a:lstStyle/>
          <a:p>
            <a:r>
              <a:rPr kumimoji="1" lang="en-US" altLang="ja-JP" dirty="0"/>
              <a:t>y</a:t>
            </a:r>
            <a:endParaRPr kumimoji="1" lang="ja-JP" altLang="en-US" dirty="0"/>
          </a:p>
        </p:txBody>
      </p:sp>
      <p:sp>
        <p:nvSpPr>
          <p:cNvPr id="32" name="テキスト ボックス 31">
            <a:extLst>
              <a:ext uri="{FF2B5EF4-FFF2-40B4-BE49-F238E27FC236}">
                <a16:creationId xmlns:a16="http://schemas.microsoft.com/office/drawing/2014/main" id="{5E5F097E-125E-C7B5-5EEE-968038B45C84}"/>
              </a:ext>
            </a:extLst>
          </p:cNvPr>
          <p:cNvSpPr txBox="1"/>
          <p:nvPr/>
        </p:nvSpPr>
        <p:spPr>
          <a:xfrm>
            <a:off x="10267334" y="5721442"/>
            <a:ext cx="422786" cy="369332"/>
          </a:xfrm>
          <a:prstGeom prst="rect">
            <a:avLst/>
          </a:prstGeom>
          <a:noFill/>
        </p:spPr>
        <p:txBody>
          <a:bodyPr wrap="square" rtlCol="0">
            <a:spAutoFit/>
          </a:bodyPr>
          <a:lstStyle/>
          <a:p>
            <a:r>
              <a:rPr lang="en-US" altLang="ja-JP" dirty="0"/>
              <a:t>x</a:t>
            </a:r>
            <a:endParaRPr kumimoji="1" lang="ja-JP" altLang="en-US" dirty="0"/>
          </a:p>
        </p:txBody>
      </p:sp>
      <p:sp>
        <p:nvSpPr>
          <p:cNvPr id="33" name="テキスト ボックス 32">
            <a:extLst>
              <a:ext uri="{FF2B5EF4-FFF2-40B4-BE49-F238E27FC236}">
                <a16:creationId xmlns:a16="http://schemas.microsoft.com/office/drawing/2014/main" id="{0EFDDC36-DA94-5D93-2F44-862A5F87911D}"/>
              </a:ext>
            </a:extLst>
          </p:cNvPr>
          <p:cNvSpPr txBox="1"/>
          <p:nvPr/>
        </p:nvSpPr>
        <p:spPr>
          <a:xfrm>
            <a:off x="9932220" y="4251205"/>
            <a:ext cx="422786" cy="369332"/>
          </a:xfrm>
          <a:prstGeom prst="rect">
            <a:avLst/>
          </a:prstGeom>
          <a:noFill/>
        </p:spPr>
        <p:txBody>
          <a:bodyPr wrap="square" rtlCol="0">
            <a:spAutoFit/>
          </a:bodyPr>
          <a:lstStyle/>
          <a:p>
            <a:r>
              <a:rPr lang="en-US" altLang="ja-JP" dirty="0"/>
              <a:t>z</a:t>
            </a:r>
            <a:endParaRPr kumimoji="1" lang="ja-JP" altLang="en-US" dirty="0"/>
          </a:p>
        </p:txBody>
      </p:sp>
    </p:spTree>
    <p:extLst>
      <p:ext uri="{BB962C8B-B14F-4D97-AF65-F5344CB8AC3E}">
        <p14:creationId xmlns:p14="http://schemas.microsoft.com/office/powerpoint/2010/main" val="244508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descr="ダイアグラム">
            <a:extLst>
              <a:ext uri="{FF2B5EF4-FFF2-40B4-BE49-F238E27FC236}">
                <a16:creationId xmlns:a16="http://schemas.microsoft.com/office/drawing/2014/main" id="{3A67B348-EEB1-A4E1-AD5D-79B6C94F23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56" y="1349402"/>
            <a:ext cx="6873191" cy="5429940"/>
          </a:xfrm>
        </p:spPr>
      </p:pic>
      <p:sp>
        <p:nvSpPr>
          <p:cNvPr id="4" name="タイトル 1">
            <a:extLst>
              <a:ext uri="{FF2B5EF4-FFF2-40B4-BE49-F238E27FC236}">
                <a16:creationId xmlns:a16="http://schemas.microsoft.com/office/drawing/2014/main" id="{8352EE21-4888-72C8-8A19-FEBB524C2885}"/>
              </a:ext>
            </a:extLst>
          </p:cNvPr>
          <p:cNvSpPr>
            <a:spLocks noGrp="1"/>
          </p:cNvSpPr>
          <p:nvPr>
            <p:ph type="title"/>
          </p:nvPr>
        </p:nvSpPr>
        <p:spPr>
          <a:xfrm>
            <a:off x="838200" y="78658"/>
            <a:ext cx="10515600" cy="1325563"/>
          </a:xfrm>
        </p:spPr>
        <p:txBody>
          <a:bodyPr/>
          <a:lstStyle/>
          <a:p>
            <a:r>
              <a:rPr lang="en-US" altLang="ja-JP" dirty="0"/>
              <a:t>Computing the spectral radius</a:t>
            </a:r>
            <a:endParaRPr kumimoji="1" lang="ja-JP" altLang="en-US" dirty="0"/>
          </a:p>
        </p:txBody>
      </p:sp>
      <p:sp>
        <p:nvSpPr>
          <p:cNvPr id="7" name="テキスト ボックス 6">
            <a:extLst>
              <a:ext uri="{FF2B5EF4-FFF2-40B4-BE49-F238E27FC236}">
                <a16:creationId xmlns:a16="http://schemas.microsoft.com/office/drawing/2014/main" id="{73005B4F-1867-71D0-36F3-E25EBAA6A366}"/>
              </a:ext>
            </a:extLst>
          </p:cNvPr>
          <p:cNvSpPr txBox="1"/>
          <p:nvPr/>
        </p:nvSpPr>
        <p:spPr>
          <a:xfrm>
            <a:off x="5161934" y="1843968"/>
            <a:ext cx="6803923" cy="830997"/>
          </a:xfrm>
          <a:prstGeom prst="rect">
            <a:avLst/>
          </a:prstGeom>
          <a:noFill/>
        </p:spPr>
        <p:txBody>
          <a:bodyPr wrap="square" rtlCol="0">
            <a:spAutoFit/>
          </a:bodyPr>
          <a:lstStyle/>
          <a:p>
            <a:r>
              <a:rPr kumimoji="1" lang="ja-JP" altLang="en-US" sz="2400" dirty="0"/>
              <a:t>スペクトル半径 </a:t>
            </a:r>
            <a:r>
              <a:rPr lang="en-US" altLang="ja-JP" sz="2400" dirty="0"/>
              <a:t>&lt;</a:t>
            </a:r>
            <a:r>
              <a:rPr kumimoji="1" lang="en-US" altLang="ja-JP" sz="2400" dirty="0"/>
              <a:t> 1:</a:t>
            </a:r>
          </a:p>
          <a:p>
            <a:r>
              <a:rPr lang="ja-JP" altLang="en-US" sz="2400" dirty="0"/>
              <a:t>光電子の運動エネルギー </a:t>
            </a:r>
            <a:r>
              <a:rPr lang="en-US" altLang="ja-JP" sz="2400" dirty="0"/>
              <a:t>(25eV </a:t>
            </a:r>
            <a:r>
              <a:rPr lang="ja-JP" altLang="en-US" sz="2400" dirty="0"/>
              <a:t>と </a:t>
            </a:r>
            <a:r>
              <a:rPr lang="en-US" altLang="ja-JP" sz="2400" dirty="0"/>
              <a:t>54eV)</a:t>
            </a:r>
            <a:endParaRPr kumimoji="1" lang="ja-JP" altLang="en-US" sz="2400" dirty="0"/>
          </a:p>
        </p:txBody>
      </p:sp>
      <p:sp>
        <p:nvSpPr>
          <p:cNvPr id="8" name="テキスト ボックス 7">
            <a:extLst>
              <a:ext uri="{FF2B5EF4-FFF2-40B4-BE49-F238E27FC236}">
                <a16:creationId xmlns:a16="http://schemas.microsoft.com/office/drawing/2014/main" id="{52FD4F30-15B6-9ABE-14C3-CD919F0E6DC8}"/>
              </a:ext>
            </a:extLst>
          </p:cNvPr>
          <p:cNvSpPr txBox="1"/>
          <p:nvPr/>
        </p:nvSpPr>
        <p:spPr>
          <a:xfrm>
            <a:off x="4935793" y="3357852"/>
            <a:ext cx="7256207" cy="2585323"/>
          </a:xfrm>
          <a:prstGeom prst="rect">
            <a:avLst/>
          </a:prstGeom>
          <a:noFill/>
        </p:spPr>
        <p:txBody>
          <a:bodyPr wrap="square" rtlCol="0">
            <a:spAutoFit/>
          </a:bodyPr>
          <a:lstStyle/>
          <a:p>
            <a:r>
              <a:rPr lang="ja-JP" altLang="en-US" sz="2400" dirty="0"/>
              <a:t>スペクトル半径 </a:t>
            </a:r>
            <a:r>
              <a:rPr lang="en-US" altLang="ja-JP" sz="2400" dirty="0"/>
              <a:t>vs </a:t>
            </a:r>
            <a:r>
              <a:rPr lang="ja-JP" altLang="en-US" sz="2400" dirty="0"/>
              <a:t>光電子の運動エネルギー</a:t>
            </a:r>
            <a:r>
              <a:rPr lang="en-US" altLang="ja-JP" sz="2400" dirty="0"/>
              <a:t>: </a:t>
            </a:r>
            <a:r>
              <a:rPr lang="ja-JP" altLang="en-US" sz="2400" dirty="0"/>
              <a:t>スペクトル半径の値が振動している</a:t>
            </a:r>
            <a:r>
              <a:rPr lang="en-US" altLang="ja-JP" sz="2400" dirty="0"/>
              <a:t>.</a:t>
            </a:r>
          </a:p>
          <a:p>
            <a:endParaRPr lang="en-US" altLang="ja-JP" dirty="0"/>
          </a:p>
          <a:p>
            <a:r>
              <a:rPr lang="ja-JP" altLang="en-US" sz="2400" dirty="0"/>
              <a:t>→</a:t>
            </a:r>
            <a:r>
              <a:rPr lang="en-US" altLang="ja-JP" sz="2400" dirty="0">
                <a:solidFill>
                  <a:schemeClr val="accent1">
                    <a:lumMod val="60000"/>
                    <a:lumOff val="40000"/>
                  </a:schemeClr>
                </a:solidFill>
              </a:rPr>
              <a:t>not fully understood yet</a:t>
            </a:r>
          </a:p>
          <a:p>
            <a:r>
              <a:rPr lang="ja-JP" altLang="en-US" sz="2400" dirty="0"/>
              <a:t>光電子の運動エネルギー</a:t>
            </a:r>
            <a:r>
              <a:rPr lang="en-GB" altLang="ja-JP" sz="2400" dirty="0"/>
              <a:t>,</a:t>
            </a:r>
            <a:r>
              <a:rPr lang="ja-JP" altLang="en-US" sz="2400" dirty="0"/>
              <a:t> 結晶構造</a:t>
            </a:r>
            <a:r>
              <a:rPr lang="en-GB" altLang="ja-JP" sz="2400" dirty="0"/>
              <a:t>, </a:t>
            </a:r>
            <a:r>
              <a:rPr lang="ja-JP" altLang="en-US" sz="2400" dirty="0"/>
              <a:t>電子構造</a:t>
            </a:r>
            <a:r>
              <a:rPr lang="en-GB" altLang="ja-JP" sz="2400" dirty="0"/>
              <a:t>, </a:t>
            </a:r>
            <a:r>
              <a:rPr lang="ja-JP" altLang="en-US" sz="2400" dirty="0"/>
              <a:t>クラスター内原子数及び原子の種類などいくつかの要素の組み合わせで起きている </a:t>
            </a:r>
            <a:r>
              <a:rPr lang="en-US" altLang="ja-JP" sz="2400" dirty="0"/>
              <a:t>?</a:t>
            </a:r>
            <a:endParaRPr kumimoji="1" lang="ja-JP" altLang="en-US" sz="2400" dirty="0"/>
          </a:p>
        </p:txBody>
      </p:sp>
    </p:spTree>
    <p:extLst>
      <p:ext uri="{BB962C8B-B14F-4D97-AF65-F5344CB8AC3E}">
        <p14:creationId xmlns:p14="http://schemas.microsoft.com/office/powerpoint/2010/main" val="393395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a:extLst>
              <a:ext uri="{FF2B5EF4-FFF2-40B4-BE49-F238E27FC236}">
                <a16:creationId xmlns:a16="http://schemas.microsoft.com/office/drawing/2014/main" id="{B06B78DE-0935-0F13-EF4B-691F51F0C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329" y="904568"/>
            <a:ext cx="6287108" cy="5855992"/>
          </a:xfrm>
          <a:prstGeom prst="rect">
            <a:avLst/>
          </a:prstGeom>
        </p:spPr>
      </p:pic>
      <p:sp>
        <p:nvSpPr>
          <p:cNvPr id="4" name="タイトル 1">
            <a:extLst>
              <a:ext uri="{FF2B5EF4-FFF2-40B4-BE49-F238E27FC236}">
                <a16:creationId xmlns:a16="http://schemas.microsoft.com/office/drawing/2014/main" id="{FCEAF55F-7F56-5185-4946-DE6E9475042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Power method</a:t>
            </a:r>
            <a:endParaRPr lang="ja-JP" altLang="en-US" dirty="0"/>
          </a:p>
        </p:txBody>
      </p:sp>
    </p:spTree>
    <p:extLst>
      <p:ext uri="{BB962C8B-B14F-4D97-AF65-F5344CB8AC3E}">
        <p14:creationId xmlns:p14="http://schemas.microsoft.com/office/powerpoint/2010/main" val="1067792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
            <a:extLst>
              <a:ext uri="{FF2B5EF4-FFF2-40B4-BE49-F238E27FC236}">
                <a16:creationId xmlns:a16="http://schemas.microsoft.com/office/drawing/2014/main" id="{0B415C0A-3FCB-B7D4-DB67-4C6ED161D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134" y="411218"/>
            <a:ext cx="6835732" cy="6035563"/>
          </a:xfrm>
          <a:prstGeom prst="rect">
            <a:avLst/>
          </a:prstGeom>
        </p:spPr>
      </p:pic>
      <p:sp>
        <p:nvSpPr>
          <p:cNvPr id="4" name="タイトル 1">
            <a:extLst>
              <a:ext uri="{FF2B5EF4-FFF2-40B4-BE49-F238E27FC236}">
                <a16:creationId xmlns:a16="http://schemas.microsoft.com/office/drawing/2014/main" id="{9C38ED44-761F-3F2E-EFF1-7E66DC7B84D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Power method</a:t>
            </a:r>
            <a:endParaRPr lang="ja-JP" altLang="en-US" dirty="0"/>
          </a:p>
        </p:txBody>
      </p:sp>
    </p:spTree>
    <p:extLst>
      <p:ext uri="{BB962C8B-B14F-4D97-AF65-F5344CB8AC3E}">
        <p14:creationId xmlns:p14="http://schemas.microsoft.com/office/powerpoint/2010/main" val="2005626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D8387345-BE44-63F8-5835-224632208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289" y="811302"/>
            <a:ext cx="7303446" cy="5688739"/>
          </a:xfrm>
          <a:prstGeom prst="rect">
            <a:avLst/>
          </a:prstGeom>
        </p:spPr>
      </p:pic>
      <p:sp>
        <p:nvSpPr>
          <p:cNvPr id="4" name="タイトル 1">
            <a:extLst>
              <a:ext uri="{FF2B5EF4-FFF2-40B4-BE49-F238E27FC236}">
                <a16:creationId xmlns:a16="http://schemas.microsoft.com/office/drawing/2014/main" id="{A63A2166-55C6-CC40-E8E2-D36ADD948BA7}"/>
              </a:ext>
            </a:extLst>
          </p:cNvPr>
          <p:cNvSpPr txBox="1">
            <a:spLocks/>
          </p:cNvSpPr>
          <p:nvPr/>
        </p:nvSpPr>
        <p:spPr>
          <a:xfrm>
            <a:off x="838200" y="148520"/>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Power method</a:t>
            </a:r>
            <a:endParaRPr lang="ja-JP" altLang="en-US" dirty="0"/>
          </a:p>
        </p:txBody>
      </p:sp>
    </p:spTree>
    <p:extLst>
      <p:ext uri="{BB962C8B-B14F-4D97-AF65-F5344CB8AC3E}">
        <p14:creationId xmlns:p14="http://schemas.microsoft.com/office/powerpoint/2010/main" val="15160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a:extLst>
              <a:ext uri="{FF2B5EF4-FFF2-40B4-BE49-F238E27FC236}">
                <a16:creationId xmlns:a16="http://schemas.microsoft.com/office/drawing/2014/main" id="{D66E9BB0-2721-FAEB-8892-49FCF9339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23" y="789374"/>
            <a:ext cx="7720212" cy="6050269"/>
          </a:xfrm>
          <a:prstGeom prst="rect">
            <a:avLst/>
          </a:prstGeom>
        </p:spPr>
      </p:pic>
      <p:sp>
        <p:nvSpPr>
          <p:cNvPr id="4" name="タイトル 1">
            <a:extLst>
              <a:ext uri="{FF2B5EF4-FFF2-40B4-BE49-F238E27FC236}">
                <a16:creationId xmlns:a16="http://schemas.microsoft.com/office/drawing/2014/main" id="{F57F785F-F24B-F81A-B978-DBB30BE97DCB}"/>
              </a:ext>
            </a:extLst>
          </p:cNvPr>
          <p:cNvSpPr txBox="1">
            <a:spLocks/>
          </p:cNvSpPr>
          <p:nvPr/>
        </p:nvSpPr>
        <p:spPr>
          <a:xfrm>
            <a:off x="838200" y="266803"/>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Power method</a:t>
            </a:r>
            <a:endParaRPr lang="ja-JP" altLang="en-US" dirty="0"/>
          </a:p>
        </p:txBody>
      </p:sp>
      <p:sp>
        <p:nvSpPr>
          <p:cNvPr id="2" name="テキスト ボックス 1">
            <a:extLst>
              <a:ext uri="{FF2B5EF4-FFF2-40B4-BE49-F238E27FC236}">
                <a16:creationId xmlns:a16="http://schemas.microsoft.com/office/drawing/2014/main" id="{9320F926-9E58-F81F-E7AE-AE9B131E590A}"/>
              </a:ext>
            </a:extLst>
          </p:cNvPr>
          <p:cNvSpPr txBox="1"/>
          <p:nvPr/>
        </p:nvSpPr>
        <p:spPr>
          <a:xfrm>
            <a:off x="7956187" y="1533118"/>
            <a:ext cx="4748981" cy="307777"/>
          </a:xfrm>
          <a:prstGeom prst="rect">
            <a:avLst/>
          </a:prstGeom>
          <a:noFill/>
        </p:spPr>
        <p:txBody>
          <a:bodyPr wrap="square" rtlCol="0">
            <a:spAutoFit/>
          </a:bodyPr>
          <a:lstStyle/>
          <a:p>
            <a:r>
              <a:rPr kumimoji="1" lang="en-US" altLang="ja-JP" sz="1400" dirty="0"/>
              <a:t>[14] </a:t>
            </a:r>
            <a:r>
              <a:rPr lang="en-GB" altLang="ja-JP" sz="1400" b="0" i="0" dirty="0">
                <a:effectLst/>
                <a:latin typeface="Source Sans Pro" panose="020B0503030403020204" pitchFamily="34" charset="0"/>
              </a:rPr>
              <a:t>P. Wynn, </a:t>
            </a:r>
            <a:r>
              <a:rPr lang="en-GB" altLang="ja-JP" sz="1400" b="0" i="1" dirty="0">
                <a:effectLst/>
                <a:latin typeface="Source Sans Pro" panose="020B0503030403020204" pitchFamily="34" charset="0"/>
              </a:rPr>
              <a:t>Math. </a:t>
            </a:r>
            <a:r>
              <a:rPr lang="en-GB" altLang="ja-JP" sz="1400" b="0" i="1" dirty="0" err="1">
                <a:effectLst/>
                <a:latin typeface="Source Sans Pro" panose="020B0503030403020204" pitchFamily="34" charset="0"/>
              </a:rPr>
              <a:t>Comput</a:t>
            </a:r>
            <a:r>
              <a:rPr lang="en-GB" altLang="ja-JP" sz="1400" b="0" i="1" dirty="0">
                <a:effectLst/>
                <a:latin typeface="Source Sans Pro" panose="020B0503030403020204" pitchFamily="34" charset="0"/>
              </a:rPr>
              <a:t>.</a:t>
            </a:r>
            <a:r>
              <a:rPr lang="en-GB" altLang="ja-JP" sz="1400" b="0" i="0" dirty="0">
                <a:effectLst/>
                <a:latin typeface="Source Sans Pro" panose="020B0503030403020204" pitchFamily="34" charset="0"/>
              </a:rPr>
              <a:t>, 1956, </a:t>
            </a:r>
            <a:r>
              <a:rPr lang="en-GB" altLang="ja-JP" sz="1400" b="1" i="0" dirty="0">
                <a:effectLst/>
                <a:latin typeface="Source Sans Pro" panose="020B0503030403020204" pitchFamily="34" charset="0"/>
              </a:rPr>
              <a:t>10</a:t>
            </a:r>
            <a:r>
              <a:rPr lang="en-GB" altLang="ja-JP" sz="1400" b="0" i="0" dirty="0">
                <a:effectLst/>
                <a:latin typeface="Source Sans Pro" panose="020B0503030403020204" pitchFamily="34" charset="0"/>
              </a:rPr>
              <a:t>, 91–96</a:t>
            </a:r>
            <a:endParaRPr kumimoji="1" lang="ja-JP" altLang="en-US" sz="1400" dirty="0"/>
          </a:p>
        </p:txBody>
      </p:sp>
      <p:sp>
        <p:nvSpPr>
          <p:cNvPr id="5" name="テキスト ボックス 4">
            <a:extLst>
              <a:ext uri="{FF2B5EF4-FFF2-40B4-BE49-F238E27FC236}">
                <a16:creationId xmlns:a16="http://schemas.microsoft.com/office/drawing/2014/main" id="{31F2429E-C1C4-DC9F-C4BD-9585A8DD215B}"/>
              </a:ext>
            </a:extLst>
          </p:cNvPr>
          <p:cNvSpPr txBox="1"/>
          <p:nvPr/>
        </p:nvSpPr>
        <p:spPr>
          <a:xfrm>
            <a:off x="7956187" y="2924567"/>
            <a:ext cx="4503174" cy="523220"/>
          </a:xfrm>
          <a:prstGeom prst="rect">
            <a:avLst/>
          </a:prstGeom>
          <a:noFill/>
        </p:spPr>
        <p:txBody>
          <a:bodyPr wrap="square" rtlCol="0">
            <a:spAutoFit/>
          </a:bodyPr>
          <a:lstStyle/>
          <a:p>
            <a:r>
              <a:rPr lang="en-GB" altLang="ja-JP" sz="1400" b="0" i="0" dirty="0">
                <a:effectLst/>
                <a:latin typeface="Source Sans Pro" panose="020B0503030403020204" pitchFamily="34" charset="0"/>
              </a:rPr>
              <a:t>[8] D. </a:t>
            </a:r>
            <a:r>
              <a:rPr lang="en-GB" altLang="ja-JP" sz="1400" b="0" i="0" dirty="0" err="1">
                <a:effectLst/>
                <a:latin typeface="Source Sans Pro" panose="020B0503030403020204" pitchFamily="34" charset="0"/>
              </a:rPr>
              <a:t>Sébilleau</a:t>
            </a:r>
            <a:r>
              <a:rPr lang="en-GB" altLang="ja-JP" sz="1400" b="0" i="0" dirty="0">
                <a:effectLst/>
                <a:latin typeface="Source Sans Pro" panose="020B0503030403020204" pitchFamily="34" charset="0"/>
              </a:rPr>
              <a:t> and C. R. Natoli, </a:t>
            </a:r>
            <a:r>
              <a:rPr lang="en-GB" altLang="ja-JP" sz="1400" b="0" i="1" dirty="0">
                <a:effectLst/>
                <a:latin typeface="Source Sans Pro" panose="020B0503030403020204" pitchFamily="34" charset="0"/>
              </a:rPr>
              <a:t>J. Phys.: Conf. Ser.</a:t>
            </a:r>
            <a:r>
              <a:rPr lang="en-GB" altLang="ja-JP" sz="1400" b="0" i="0" dirty="0">
                <a:effectLst/>
                <a:latin typeface="Source Sans Pro" panose="020B0503030403020204" pitchFamily="34" charset="0"/>
              </a:rPr>
              <a:t>, 2009, </a:t>
            </a:r>
            <a:r>
              <a:rPr lang="en-GB" altLang="ja-JP" sz="1400" b="1" i="0" dirty="0">
                <a:effectLst/>
                <a:latin typeface="Source Sans Pro" panose="020B0503030403020204" pitchFamily="34" charset="0"/>
              </a:rPr>
              <a:t>190</a:t>
            </a:r>
            <a:r>
              <a:rPr lang="en-GB" altLang="ja-JP" sz="1400" b="0" i="0" dirty="0">
                <a:effectLst/>
                <a:latin typeface="Source Sans Pro" panose="020B0503030403020204" pitchFamily="34" charset="0"/>
              </a:rPr>
              <a:t>, 012002</a:t>
            </a:r>
            <a:endParaRPr kumimoji="1" lang="ja-JP" altLang="en-US" sz="1400" dirty="0"/>
          </a:p>
        </p:txBody>
      </p:sp>
      <p:sp>
        <p:nvSpPr>
          <p:cNvPr id="6" name="テキスト ボックス 5">
            <a:extLst>
              <a:ext uri="{FF2B5EF4-FFF2-40B4-BE49-F238E27FC236}">
                <a16:creationId xmlns:a16="http://schemas.microsoft.com/office/drawing/2014/main" id="{2EFC77E5-B551-9CD8-DB42-4AAB7953095A}"/>
              </a:ext>
            </a:extLst>
          </p:cNvPr>
          <p:cNvSpPr txBox="1"/>
          <p:nvPr/>
        </p:nvSpPr>
        <p:spPr>
          <a:xfrm>
            <a:off x="7956187" y="2089425"/>
            <a:ext cx="4235813" cy="738664"/>
          </a:xfrm>
          <a:prstGeom prst="rect">
            <a:avLst/>
          </a:prstGeom>
          <a:noFill/>
        </p:spPr>
        <p:txBody>
          <a:bodyPr wrap="square" rtlCol="0">
            <a:spAutoFit/>
          </a:bodyPr>
          <a:lstStyle/>
          <a:p>
            <a:r>
              <a:rPr lang="en-US" altLang="ja-JP" sz="1400" b="0" i="0" dirty="0">
                <a:effectLst/>
                <a:latin typeface="Source Sans Pro" panose="020B0503030403020204" pitchFamily="34" charset="0"/>
              </a:rPr>
              <a:t>[9] D. </a:t>
            </a:r>
            <a:r>
              <a:rPr lang="en-US" altLang="ja-JP" sz="1400" b="0" i="0" dirty="0" err="1">
                <a:effectLst/>
                <a:latin typeface="Source Sans Pro" panose="020B0503030403020204" pitchFamily="34" charset="0"/>
              </a:rPr>
              <a:t>Sébilleau</a:t>
            </a:r>
            <a:r>
              <a:rPr lang="en-US" altLang="ja-JP" sz="1400" b="0" i="0" dirty="0">
                <a:effectLst/>
                <a:latin typeface="Source Sans Pro" panose="020B0503030403020204" pitchFamily="34" charset="0"/>
              </a:rPr>
              <a:t>, C. Natoli, G. M. </a:t>
            </a:r>
            <a:r>
              <a:rPr lang="en-US" altLang="ja-JP" sz="1400" b="0" i="0" dirty="0" err="1">
                <a:effectLst/>
                <a:latin typeface="Source Sans Pro" panose="020B0503030403020204" pitchFamily="34" charset="0"/>
              </a:rPr>
              <a:t>Gavaza</a:t>
            </a:r>
            <a:r>
              <a:rPr lang="en-US" altLang="ja-JP" sz="1400" b="0" i="0" dirty="0">
                <a:effectLst/>
                <a:latin typeface="Source Sans Pro" panose="020B0503030403020204" pitchFamily="34" charset="0"/>
              </a:rPr>
              <a:t>, H. Zhao, F. Da Pieve and K. </a:t>
            </a:r>
            <a:r>
              <a:rPr lang="en-US" altLang="ja-JP" sz="1400" b="0" i="0" dirty="0" err="1">
                <a:effectLst/>
                <a:latin typeface="Source Sans Pro" panose="020B0503030403020204" pitchFamily="34" charset="0"/>
              </a:rPr>
              <a:t>Hatada</a:t>
            </a:r>
            <a:r>
              <a:rPr lang="en-US" altLang="ja-JP" sz="1400" b="0" i="0" dirty="0">
                <a:effectLst/>
                <a:latin typeface="Source Sans Pro" panose="020B0503030403020204" pitchFamily="34" charset="0"/>
              </a:rPr>
              <a:t>, </a:t>
            </a:r>
            <a:r>
              <a:rPr lang="en-US" altLang="ja-JP" sz="1400" b="0" i="1" dirty="0" err="1">
                <a:effectLst/>
                <a:latin typeface="Source Sans Pro" panose="020B0503030403020204" pitchFamily="34" charset="0"/>
              </a:rPr>
              <a:t>Comput</a:t>
            </a:r>
            <a:r>
              <a:rPr lang="en-US" altLang="ja-JP" sz="1400" b="0" i="1" dirty="0">
                <a:effectLst/>
                <a:latin typeface="Source Sans Pro" panose="020B0503030403020204" pitchFamily="34" charset="0"/>
              </a:rPr>
              <a:t>. Phys. Commun.</a:t>
            </a:r>
            <a:r>
              <a:rPr lang="en-US" altLang="ja-JP" sz="1400" b="0" i="0" dirty="0">
                <a:effectLst/>
                <a:latin typeface="Source Sans Pro" panose="020B0503030403020204" pitchFamily="34" charset="0"/>
              </a:rPr>
              <a:t>, 2011, </a:t>
            </a:r>
            <a:r>
              <a:rPr lang="en-US" altLang="ja-JP" sz="1400" b="1" i="0" dirty="0">
                <a:effectLst/>
                <a:latin typeface="Source Sans Pro" panose="020B0503030403020204" pitchFamily="34" charset="0"/>
              </a:rPr>
              <a:t>182</a:t>
            </a:r>
            <a:r>
              <a:rPr lang="en-US" altLang="ja-JP" sz="1400" b="0" i="0" dirty="0">
                <a:effectLst/>
                <a:latin typeface="Source Sans Pro" panose="020B0503030403020204" pitchFamily="34" charset="0"/>
              </a:rPr>
              <a:t>, 2567–2579</a:t>
            </a:r>
            <a:endParaRPr kumimoji="1" lang="ja-JP" altLang="en-US" sz="1400" dirty="0"/>
          </a:p>
        </p:txBody>
      </p:sp>
    </p:spTree>
    <p:extLst>
      <p:ext uri="{BB962C8B-B14F-4D97-AF65-F5344CB8AC3E}">
        <p14:creationId xmlns:p14="http://schemas.microsoft.com/office/powerpoint/2010/main" val="936256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45256-8E61-8AF2-6701-AD18EB5F0071}"/>
              </a:ext>
            </a:extLst>
          </p:cNvPr>
          <p:cNvSpPr>
            <a:spLocks noGrp="1"/>
          </p:cNvSpPr>
          <p:nvPr>
            <p:ph type="title"/>
          </p:nvPr>
        </p:nvSpPr>
        <p:spPr/>
        <p:txBody>
          <a:bodyPr/>
          <a:lstStyle/>
          <a:p>
            <a:r>
              <a:rPr kumimoji="1" lang="en-US" altLang="ja-JP" dirty="0"/>
              <a:t>Introduction</a:t>
            </a:r>
            <a:endParaRPr kumimoji="1" lang="ja-JP" altLang="en-US" dirty="0"/>
          </a:p>
        </p:txBody>
      </p:sp>
      <p:sp>
        <p:nvSpPr>
          <p:cNvPr id="3" name="コンテンツ プレースホルダー 2">
            <a:extLst>
              <a:ext uri="{FF2B5EF4-FFF2-40B4-BE49-F238E27FC236}">
                <a16:creationId xmlns:a16="http://schemas.microsoft.com/office/drawing/2014/main" id="{CF18AE42-9AFF-063A-21C0-28128526C230}"/>
              </a:ext>
            </a:extLst>
          </p:cNvPr>
          <p:cNvSpPr>
            <a:spLocks noGrp="1"/>
          </p:cNvSpPr>
          <p:nvPr>
            <p:ph idx="1"/>
          </p:nvPr>
        </p:nvSpPr>
        <p:spPr/>
        <p:txBody>
          <a:bodyPr/>
          <a:lstStyle/>
          <a:p>
            <a:r>
              <a:rPr kumimoji="1" lang="en-US" altLang="ja-JP" dirty="0"/>
              <a:t>1. </a:t>
            </a:r>
            <a:r>
              <a:rPr lang="ja-JP" altLang="en-US" dirty="0"/>
              <a:t>光電子回折分光と</a:t>
            </a:r>
            <a:r>
              <a:rPr kumimoji="1" lang="ja-JP" altLang="en-US" dirty="0"/>
              <a:t>多重散乱理論の重要性</a:t>
            </a:r>
            <a:endParaRPr kumimoji="1" lang="en-US" altLang="ja-JP" dirty="0"/>
          </a:p>
          <a:p>
            <a:endParaRPr kumimoji="1" lang="en-US" altLang="ja-JP" dirty="0"/>
          </a:p>
          <a:p>
            <a:r>
              <a:rPr lang="en-US" altLang="ja-JP" dirty="0"/>
              <a:t>2. </a:t>
            </a:r>
            <a:r>
              <a:rPr lang="en-US" altLang="ja-JP" dirty="0" err="1"/>
              <a:t>MsSpec</a:t>
            </a:r>
            <a:r>
              <a:rPr lang="ja-JP" altLang="en-US" dirty="0"/>
              <a:t>で光電子回折分光を始めとした</a:t>
            </a:r>
            <a:r>
              <a:rPr lang="en-US" altLang="ja-JP" dirty="0"/>
              <a:t>spectroscopies</a:t>
            </a:r>
            <a:r>
              <a:rPr lang="ja-JP" altLang="en-US" dirty="0"/>
              <a:t>の数値計算が可能</a:t>
            </a:r>
            <a:r>
              <a:rPr lang="en-US" altLang="ja-JP" dirty="0"/>
              <a:t>.(Rennes</a:t>
            </a:r>
            <a:r>
              <a:rPr lang="ja-JP" altLang="en-US" dirty="0"/>
              <a:t>大の</a:t>
            </a:r>
            <a:r>
              <a:rPr lang="en-US" altLang="ja-JP" dirty="0"/>
              <a:t>Didier</a:t>
            </a:r>
            <a:r>
              <a:rPr lang="ja-JP" altLang="en-US" dirty="0"/>
              <a:t>先生が開発</a:t>
            </a:r>
            <a:r>
              <a:rPr lang="en-US" altLang="ja-JP" dirty="0"/>
              <a:t>.)</a:t>
            </a:r>
          </a:p>
        </p:txBody>
      </p:sp>
    </p:spTree>
    <p:extLst>
      <p:ext uri="{BB962C8B-B14F-4D97-AF65-F5344CB8AC3E}">
        <p14:creationId xmlns:p14="http://schemas.microsoft.com/office/powerpoint/2010/main" val="1235233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a:extLst>
              <a:ext uri="{FF2B5EF4-FFF2-40B4-BE49-F238E27FC236}">
                <a16:creationId xmlns:a16="http://schemas.microsoft.com/office/drawing/2014/main" id="{D179FAF4-375C-7B5E-7441-96713F4BE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051" y="1012722"/>
            <a:ext cx="8470147" cy="4646481"/>
          </a:xfrm>
          <a:prstGeom prst="rect">
            <a:avLst/>
          </a:prstGeom>
        </p:spPr>
      </p:pic>
    </p:spTree>
    <p:extLst>
      <p:ext uri="{BB962C8B-B14F-4D97-AF65-F5344CB8AC3E}">
        <p14:creationId xmlns:p14="http://schemas.microsoft.com/office/powerpoint/2010/main" val="133676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5B63E7-CE71-6882-C754-C7C8763826F9}"/>
              </a:ext>
            </a:extLst>
          </p:cNvPr>
          <p:cNvSpPr>
            <a:spLocks noGrp="1"/>
          </p:cNvSpPr>
          <p:nvPr>
            <p:ph type="title"/>
          </p:nvPr>
        </p:nvSpPr>
        <p:spPr/>
        <p:txBody>
          <a:bodyPr/>
          <a:lstStyle/>
          <a:p>
            <a:r>
              <a:rPr lang="en-US" altLang="ja-JP" dirty="0"/>
              <a:t>3 Simple</a:t>
            </a:r>
            <a:r>
              <a:rPr lang="ja-JP" altLang="en-US" dirty="0"/>
              <a:t> </a:t>
            </a:r>
            <a:r>
              <a:rPr lang="en-US" altLang="ja-JP" dirty="0"/>
              <a:t>renormalization schemes</a:t>
            </a:r>
            <a:endParaRPr kumimoji="1" lang="ja-JP" altLang="en-US" dirty="0"/>
          </a:p>
        </p:txBody>
      </p:sp>
      <p:pic>
        <p:nvPicPr>
          <p:cNvPr id="5" name="コンテンツ プレースホルダー 4">
            <a:extLst>
              <a:ext uri="{FF2B5EF4-FFF2-40B4-BE49-F238E27FC236}">
                <a16:creationId xmlns:a16="http://schemas.microsoft.com/office/drawing/2014/main" id="{BC7EFCD7-F374-A1A1-CC1F-4B5D1612F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542" y="1487066"/>
            <a:ext cx="4615428" cy="407244"/>
          </a:xfrm>
        </p:spPr>
      </p:pic>
      <p:pic>
        <p:nvPicPr>
          <p:cNvPr id="7" name="図 6">
            <a:extLst>
              <a:ext uri="{FF2B5EF4-FFF2-40B4-BE49-F238E27FC236}">
                <a16:creationId xmlns:a16="http://schemas.microsoft.com/office/drawing/2014/main" id="{27E6CE77-4723-3ABA-E847-65ED223C4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418" y="2328280"/>
            <a:ext cx="5217552" cy="411480"/>
          </a:xfrm>
          <a:prstGeom prst="rect">
            <a:avLst/>
          </a:prstGeom>
        </p:spPr>
      </p:pic>
      <p:pic>
        <p:nvPicPr>
          <p:cNvPr id="9" name="図 8">
            <a:extLst>
              <a:ext uri="{FF2B5EF4-FFF2-40B4-BE49-F238E27FC236}">
                <a16:creationId xmlns:a16="http://schemas.microsoft.com/office/drawing/2014/main" id="{278EF916-9AC4-EC13-6807-A67F09035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354" y="3409827"/>
            <a:ext cx="5085680" cy="47784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906180D-08F3-2704-6DDC-02A56ADC570C}"/>
                  </a:ext>
                </a:extLst>
              </p:cNvPr>
              <p:cNvSpPr txBox="1"/>
              <p:nvPr/>
            </p:nvSpPr>
            <p:spPr>
              <a:xfrm>
                <a:off x="1688704" y="4838317"/>
                <a:ext cx="10139501" cy="830997"/>
              </a:xfrm>
              <a:prstGeom prst="rect">
                <a:avLst/>
              </a:prstGeom>
              <a:noFill/>
            </p:spPr>
            <p:txBody>
              <a:bodyPr wrap="square" rtlCol="0">
                <a:spAutoFit/>
              </a:bodyPr>
              <a:lstStyle/>
              <a:p>
                <a14:m>
                  <m:oMath xmlns:m="http://schemas.openxmlformats.org/officeDocument/2006/math">
                    <m:r>
                      <a:rPr kumimoji="1" lang="ja-JP" altLang="en-US" sz="2400" i="1" smtClean="0">
                        <a:latin typeface="Cambria Math" panose="02040503050406030204" pitchFamily="18" charset="0"/>
                      </a:rPr>
                      <m:t>𝜔</m:t>
                    </m:r>
                    <m:r>
                      <a:rPr kumimoji="1" lang="en-US" altLang="ja-JP" sz="2400" b="0" i="1" smtClean="0">
                        <a:latin typeface="Cambria Math" panose="02040503050406030204" pitchFamily="18" charset="0"/>
                      </a:rPr>
                      <m:t>:</m:t>
                    </m:r>
                    <m:r>
                      <a:rPr kumimoji="1" lang="en-US" altLang="ja-JP" sz="2400" b="1" i="0" smtClean="0">
                        <a:latin typeface="Cambria Math" panose="02040503050406030204" pitchFamily="18" charset="0"/>
                      </a:rPr>
                      <m:t>𝐌</m:t>
                    </m:r>
                    <m:r>
                      <a:rPr lang="ja-JP" altLang="en-US" sz="2400" i="1">
                        <a:latin typeface="Cambria Math" panose="02040503050406030204" pitchFamily="18" charset="0"/>
                      </a:rPr>
                      <m:t>の</m:t>
                    </m:r>
                  </m:oMath>
                </a14:m>
                <a:r>
                  <a:rPr kumimoji="1" lang="ja-JP" altLang="en-US" sz="2400" dirty="0"/>
                  <a:t>スペクトル半径を最小にするような複素スカラー</a:t>
                </a:r>
                <a:r>
                  <a:rPr lang="ja-JP" altLang="en-US" sz="2400" dirty="0"/>
                  <a:t>のパラメータ</a:t>
                </a:r>
                <a:endParaRPr kumimoji="1" lang="en-US" altLang="ja-JP" sz="2400" dirty="0"/>
              </a:p>
              <a:p>
                <a:r>
                  <a:rPr lang="ja-JP" altLang="en-US" sz="2400" dirty="0"/>
                  <a:t>→</a:t>
                </a:r>
                <a14:m>
                  <m:oMath xmlns:m="http://schemas.openxmlformats.org/officeDocument/2006/math">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1" i="0" smtClean="0">
                            <a:latin typeface="Cambria Math" panose="02040503050406030204" pitchFamily="18" charset="0"/>
                          </a:rPr>
                          <m:t>𝐈</m:t>
                        </m:r>
                        <m:r>
                          <a:rPr lang="en-US" altLang="ja-JP" sz="2400" b="0" i="1" smtClean="0">
                            <a:latin typeface="Cambria Math" panose="02040503050406030204" pitchFamily="18" charset="0"/>
                          </a:rPr>
                          <m:t>−</m:t>
                        </m:r>
                        <m:r>
                          <a:rPr lang="en-US" altLang="ja-JP" sz="2400" b="1" i="0" smtClean="0">
                            <a:latin typeface="Cambria Math" panose="02040503050406030204" pitchFamily="18" charset="0"/>
                          </a:rPr>
                          <m:t>𝐊</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−1</m:t>
                        </m:r>
                      </m:sup>
                    </m:sSup>
                  </m:oMath>
                </a14:m>
                <a:r>
                  <a:rPr kumimoji="1" lang="ja-JP" altLang="en-US" sz="2400" dirty="0"/>
                  <a:t>が収束することを期待する</a:t>
                </a:r>
                <a:r>
                  <a:rPr kumimoji="1" lang="en-US" altLang="ja-JP" sz="2400" dirty="0"/>
                  <a:t>.</a:t>
                </a:r>
                <a:endParaRPr kumimoji="1" lang="ja-JP" altLang="en-US" sz="2400" dirty="0"/>
              </a:p>
            </p:txBody>
          </p:sp>
        </mc:Choice>
        <mc:Fallback xmlns="">
          <p:sp>
            <p:nvSpPr>
              <p:cNvPr id="10" name="テキスト ボックス 9">
                <a:extLst>
                  <a:ext uri="{FF2B5EF4-FFF2-40B4-BE49-F238E27FC236}">
                    <a16:creationId xmlns:a16="http://schemas.microsoft.com/office/drawing/2014/main" id="{3906180D-08F3-2704-6DDC-02A56ADC570C}"/>
                  </a:ext>
                </a:extLst>
              </p:cNvPr>
              <p:cNvSpPr txBox="1">
                <a:spLocks noRot="1" noChangeAspect="1" noMove="1" noResize="1" noEditPoints="1" noAdjustHandles="1" noChangeArrowheads="1" noChangeShapeType="1" noTextEdit="1"/>
              </p:cNvSpPr>
              <p:nvPr/>
            </p:nvSpPr>
            <p:spPr>
              <a:xfrm>
                <a:off x="1688704" y="4838317"/>
                <a:ext cx="10139501" cy="830997"/>
              </a:xfrm>
              <a:prstGeom prst="rect">
                <a:avLst/>
              </a:prstGeom>
              <a:blipFill>
                <a:blip r:embed="rId5"/>
                <a:stretch>
                  <a:fillRect l="-902" t="-5882" b="-1691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888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C0F8C66B-03EC-0FC9-88C4-F9AD39F7C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3956" y="1716487"/>
            <a:ext cx="4848328" cy="388541"/>
          </a:xfrm>
        </p:spPr>
      </p:pic>
      <p:sp>
        <p:nvSpPr>
          <p:cNvPr id="5" name="タイトル 4">
            <a:extLst>
              <a:ext uri="{FF2B5EF4-FFF2-40B4-BE49-F238E27FC236}">
                <a16:creationId xmlns:a16="http://schemas.microsoft.com/office/drawing/2014/main" id="{6AAAF842-4F62-6F70-9E3C-D3FB9A4B5ADF}"/>
              </a:ext>
            </a:extLst>
          </p:cNvPr>
          <p:cNvSpPr>
            <a:spLocks noGrp="1"/>
          </p:cNvSpPr>
          <p:nvPr>
            <p:ph type="title"/>
          </p:nvPr>
        </p:nvSpPr>
        <p:spPr/>
        <p:txBody>
          <a:bodyPr/>
          <a:lstStyle/>
          <a:p>
            <a:r>
              <a:rPr kumimoji="1" lang="en-US" altLang="ja-JP" dirty="0"/>
              <a:t>3.1. </a:t>
            </a:r>
            <a:r>
              <a:rPr kumimoji="1" lang="en-US" altLang="ja-JP" dirty="0" err="1"/>
              <a:t>G</a:t>
            </a:r>
            <a:r>
              <a:rPr kumimoji="1" lang="en-US" altLang="ja-JP" baseline="-25000" dirty="0" err="1"/>
              <a:t>n</a:t>
            </a:r>
            <a:r>
              <a:rPr kumimoji="1" lang="en-US" altLang="ja-JP" baseline="-25000" dirty="0"/>
              <a:t> </a:t>
            </a:r>
            <a:r>
              <a:rPr lang="en-US" altLang="ja-JP" dirty="0"/>
              <a:t>renormalization scheme</a:t>
            </a:r>
            <a:endParaRPr kumimoji="1" lang="ja-JP" altLang="en-US" baseline="-25000" dirty="0"/>
          </a:p>
        </p:txBody>
      </p:sp>
      <p:pic>
        <p:nvPicPr>
          <p:cNvPr id="11" name="図 10" descr="ダイアグラム, 概略図&#10;&#10;自動的に生成された説明">
            <a:extLst>
              <a:ext uri="{FF2B5EF4-FFF2-40B4-BE49-F238E27FC236}">
                <a16:creationId xmlns:a16="http://schemas.microsoft.com/office/drawing/2014/main" id="{7FC559C0-EE59-684B-12EC-8ABF5C100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957" y="2924722"/>
            <a:ext cx="5272327" cy="908011"/>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1DD318F8-BC1F-B20D-6AE1-4E92615CB8EC}"/>
                  </a:ext>
                </a:extLst>
              </p:cNvPr>
              <p:cNvSpPr txBox="1"/>
              <p:nvPr/>
            </p:nvSpPr>
            <p:spPr>
              <a:xfrm>
                <a:off x="2967965" y="2330209"/>
                <a:ext cx="3967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0" smtClean="0">
                          <a:latin typeface="Cambria Math" panose="02040503050406030204" pitchFamily="18" charset="0"/>
                        </a:rPr>
                        <m:t>𝐍</m:t>
                      </m:r>
                      <m:d>
                        <m:dPr>
                          <m:ctrlPr>
                            <a:rPr kumimoji="1" lang="en-US" altLang="ja-JP" b="0" i="1" smtClean="0">
                              <a:latin typeface="Cambria Math" panose="02040503050406030204" pitchFamily="18" charset="0"/>
                            </a:rPr>
                          </m:ctrlPr>
                        </m:dPr>
                        <m:e>
                          <m:r>
                            <m:rPr>
                              <m:sty m:val="p"/>
                            </m:rPr>
                            <a:rPr lang="en-US" altLang="ja-JP" i="0">
                              <a:latin typeface="Cambria Math" panose="02040503050406030204" pitchFamily="18" charset="0"/>
                            </a:rPr>
                            <m:t>ω</m:t>
                          </m:r>
                          <m:r>
                            <a:rPr lang="en-US" altLang="ja-JP" b="0" i="0" smtClean="0">
                              <a:latin typeface="Cambria Math" panose="02040503050406030204" pitchFamily="18" charset="0"/>
                            </a:rPr>
                            <m:t>, </m:t>
                          </m:r>
                          <m:r>
                            <a:rPr lang="en-US" altLang="ja-JP" b="1" i="0" smtClean="0">
                              <a:latin typeface="Cambria Math" panose="02040503050406030204" pitchFamily="18" charset="0"/>
                            </a:rPr>
                            <m:t>𝐊</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m:rPr>
                              <m:sty m:val="p"/>
                            </m:rPr>
                            <a:rPr lang="en-US" altLang="ja-JP" i="0">
                              <a:latin typeface="Cambria Math" panose="02040503050406030204" pitchFamily="18" charset="0"/>
                            </a:rPr>
                            <m:t>ω</m:t>
                          </m:r>
                        </m:e>
                        <m:sup>
                          <m:r>
                            <m:rPr>
                              <m:sty m:val="p"/>
                            </m:rPr>
                            <a:rPr kumimoji="1" lang="en-US" altLang="ja-JP" b="0" i="0" smtClean="0">
                              <a:latin typeface="Cambria Math" panose="02040503050406030204" pitchFamily="18" charset="0"/>
                            </a:rPr>
                            <m:t>n</m:t>
                          </m:r>
                        </m:sup>
                      </m:sSup>
                      <m:r>
                        <a:rPr kumimoji="1" lang="en-US" altLang="ja-JP" b="1" i="0" smtClean="0">
                          <a:latin typeface="Cambria Math" panose="02040503050406030204" pitchFamily="18" charset="0"/>
                        </a:rPr>
                        <m:t>𝐈</m:t>
                      </m:r>
                    </m:oMath>
                  </m:oMathPara>
                </a14:m>
                <a:endParaRPr kumimoji="1" lang="ja-JP" altLang="en-US" b="1" dirty="0"/>
              </a:p>
            </p:txBody>
          </p:sp>
        </mc:Choice>
        <mc:Fallback xmlns="">
          <p:sp>
            <p:nvSpPr>
              <p:cNvPr id="13" name="テキスト ボックス 12">
                <a:extLst>
                  <a:ext uri="{FF2B5EF4-FFF2-40B4-BE49-F238E27FC236}">
                    <a16:creationId xmlns:a16="http://schemas.microsoft.com/office/drawing/2014/main" id="{1DD318F8-BC1F-B20D-6AE1-4E92615CB8EC}"/>
                  </a:ext>
                </a:extLst>
              </p:cNvPr>
              <p:cNvSpPr txBox="1">
                <a:spLocks noRot="1" noChangeAspect="1" noMove="1" noResize="1" noEditPoints="1" noAdjustHandles="1" noChangeArrowheads="1" noChangeShapeType="1" noTextEdit="1"/>
              </p:cNvSpPr>
              <p:nvPr/>
            </p:nvSpPr>
            <p:spPr>
              <a:xfrm>
                <a:off x="2967965" y="2330209"/>
                <a:ext cx="3967000" cy="369332"/>
              </a:xfrm>
              <a:prstGeom prst="rect">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EE9950E9-41E3-B90F-5317-B94CEDB42895}"/>
              </a:ext>
            </a:extLst>
          </p:cNvPr>
          <p:cNvSpPr txBox="1"/>
          <p:nvPr/>
        </p:nvSpPr>
        <p:spPr>
          <a:xfrm>
            <a:off x="8714239" y="1789796"/>
            <a:ext cx="1353994" cy="461665"/>
          </a:xfrm>
          <a:prstGeom prst="rect">
            <a:avLst/>
          </a:prstGeom>
          <a:noFill/>
        </p:spPr>
        <p:txBody>
          <a:bodyPr wrap="square" rtlCol="0">
            <a:spAutoFit/>
          </a:bodyPr>
          <a:lstStyle/>
          <a:p>
            <a:r>
              <a:rPr kumimoji="1" lang="en-US" altLang="ja-JP" sz="2400" dirty="0"/>
              <a:t>n</a:t>
            </a:r>
            <a:r>
              <a:rPr lang="en-US" altLang="ja-JP" sz="2400" dirty="0"/>
              <a:t>: </a:t>
            </a:r>
            <a:r>
              <a:rPr lang="ja-JP" altLang="en-US" sz="2400" dirty="0"/>
              <a:t>整数</a:t>
            </a:r>
            <a:endParaRPr lang="en-US" altLang="ja-JP" sz="2400" dirty="0"/>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4384557-6E9E-7309-5F0F-EC645EBA2AC6}"/>
                  </a:ext>
                </a:extLst>
              </p:cNvPr>
              <p:cNvSpPr txBox="1"/>
              <p:nvPr/>
            </p:nvSpPr>
            <p:spPr>
              <a:xfrm>
                <a:off x="1560871" y="4468040"/>
                <a:ext cx="9792929" cy="461665"/>
              </a:xfrm>
              <a:prstGeom prst="rect">
                <a:avLst/>
              </a:prstGeom>
              <a:noFill/>
            </p:spPr>
            <p:txBody>
              <a:bodyPr wrap="square" rtlCol="0">
                <a:spAutoFit/>
              </a:bodyPr>
              <a:lstStyle/>
              <a:p>
                <a:r>
                  <a:rPr lang="ja-JP" altLang="en-US" sz="2400" dirty="0"/>
                  <a:t>数値計算</a:t>
                </a:r>
                <a14:m>
                  <m:oMath xmlns:m="http://schemas.openxmlformats.org/officeDocument/2006/math">
                    <m:r>
                      <a:rPr kumimoji="1" lang="ja-JP" altLang="en-US" sz="2400" i="1" smtClean="0">
                        <a:latin typeface="Cambria Math" panose="02040503050406030204" pitchFamily="18" charset="0"/>
                      </a:rPr>
                      <m:t>においては</m:t>
                    </m:r>
                    <m:r>
                      <a:rPr lang="ja-JP" altLang="en-US" sz="2400" i="1">
                        <a:latin typeface="Cambria Math" panose="02040503050406030204" pitchFamily="18" charset="0"/>
                      </a:rPr>
                      <m:t>、</m:t>
                    </m:r>
                    <m:acc>
                      <m:accPr>
                        <m:chr m:val="̃"/>
                        <m:ctrlPr>
                          <a:rPr kumimoji="1" lang="ja-JP" altLang="en-US" sz="2400" i="1" smtClean="0">
                            <a:latin typeface="Cambria Math" panose="02040503050406030204" pitchFamily="18" charset="0"/>
                          </a:rPr>
                        </m:ctrlPr>
                      </m:accPr>
                      <m:e>
                        <m:r>
                          <m:rPr>
                            <m:sty m:val="p"/>
                          </m:rPr>
                          <a:rPr lang="en-US" altLang="ja-JP" sz="2400" i="1">
                            <a:latin typeface="Cambria Math" panose="02040503050406030204" pitchFamily="18" charset="0"/>
                          </a:rPr>
                          <m:t>ω</m:t>
                        </m:r>
                      </m:e>
                    </m:acc>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m:rPr>
                            <m:sty m:val="p"/>
                          </m:rPr>
                          <a:rPr lang="en-US" altLang="ja-JP" sz="2400" i="1">
                            <a:latin typeface="Cambria Math" panose="02040503050406030204" pitchFamily="18" charset="0"/>
                          </a:rPr>
                          <m:t>ω</m:t>
                        </m:r>
                      </m:e>
                      <m:sup>
                        <m:r>
                          <a:rPr kumimoji="1" lang="en-US" altLang="ja-JP" sz="2400" b="0" i="1" smtClean="0">
                            <a:latin typeface="Cambria Math" panose="02040503050406030204" pitchFamily="18" charset="0"/>
                          </a:rPr>
                          <m:t>𝑛</m:t>
                        </m:r>
                      </m:sup>
                    </m:sSup>
                    <m:r>
                      <a:rPr kumimoji="1" lang="en-US" altLang="ja-JP" sz="2400" b="0" i="1" smtClean="0">
                        <a:latin typeface="Cambria Math" panose="02040503050406030204" pitchFamily="18" charset="0"/>
                      </a:rPr>
                      <m:t>, </m:t>
                    </m:r>
                    <m:sSub>
                      <m:sSubPr>
                        <m:ctrlPr>
                          <a:rPr kumimoji="1" lang="en-US" altLang="ja-JP" sz="2400" b="0" i="1" smtClean="0">
                            <a:latin typeface="Cambria Math" panose="02040503050406030204" pitchFamily="18" charset="0"/>
                          </a:rPr>
                        </m:ctrlPr>
                      </m:sSubPr>
                      <m:e>
                        <m:r>
                          <a:rPr kumimoji="1" lang="en-US" altLang="ja-JP" sz="2400" b="1" i="0" smtClean="0">
                            <a:latin typeface="Cambria Math" panose="02040503050406030204" pitchFamily="18" charset="0"/>
                          </a:rPr>
                          <m:t>𝐆</m:t>
                        </m:r>
                      </m:e>
                      <m:sub>
                        <m:r>
                          <a:rPr kumimoji="1" lang="en-US" altLang="ja-JP" sz="2400" b="0" i="1" smtClean="0">
                            <a:latin typeface="Cambria Math" panose="02040503050406030204" pitchFamily="18" charset="0"/>
                          </a:rPr>
                          <m:t>𝑛</m:t>
                        </m:r>
                      </m:sub>
                    </m:sSub>
                    <m:d>
                      <m:dPr>
                        <m:ctrlPr>
                          <a:rPr kumimoji="1" lang="en-US" altLang="ja-JP" sz="2400" b="0" i="1" smtClean="0">
                            <a:latin typeface="Cambria Math" panose="02040503050406030204" pitchFamily="18" charset="0"/>
                          </a:rPr>
                        </m:ctrlPr>
                      </m:dPr>
                      <m:e>
                        <m:r>
                          <m:rPr>
                            <m:sty m:val="p"/>
                          </m:rPr>
                          <a:rPr lang="en-US" altLang="ja-JP" sz="2400" i="1">
                            <a:latin typeface="Cambria Math" panose="02040503050406030204" pitchFamily="18" charset="0"/>
                          </a:rPr>
                          <m:t>ω</m:t>
                        </m:r>
                      </m:e>
                    </m:d>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1" i="0" smtClean="0">
                            <a:latin typeface="Cambria Math" panose="02040503050406030204" pitchFamily="18" charset="0"/>
                          </a:rPr>
                          <m:t>𝐆</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acc>
                      <m:accPr>
                        <m:chr m:val="̃"/>
                        <m:ctrlPr>
                          <a:rPr kumimoji="1" lang="en-US" altLang="ja-JP" sz="2400" b="0" i="1" smtClean="0">
                            <a:latin typeface="Cambria Math" panose="02040503050406030204" pitchFamily="18" charset="0"/>
                          </a:rPr>
                        </m:ctrlPr>
                      </m:accPr>
                      <m:e>
                        <m:r>
                          <m:rPr>
                            <m:sty m:val="p"/>
                          </m:rPr>
                          <a:rPr lang="en-US" altLang="ja-JP" sz="2400" i="1">
                            <a:latin typeface="Cambria Math" panose="02040503050406030204" pitchFamily="18" charset="0"/>
                          </a:rPr>
                          <m:t>ω</m:t>
                        </m:r>
                      </m:e>
                    </m:acc>
                    <m:r>
                      <a:rPr kumimoji="1" lang="en-US" altLang="ja-JP" sz="2400" b="0" i="1" smtClean="0">
                        <a:latin typeface="Cambria Math" panose="02040503050406030204" pitchFamily="18" charset="0"/>
                      </a:rPr>
                      <m:t>)</m:t>
                    </m:r>
                  </m:oMath>
                </a14:m>
                <a:r>
                  <a:rPr kumimoji="1" lang="ja-JP" altLang="en-US" sz="2400" dirty="0"/>
                  <a:t>として</a:t>
                </a:r>
                <a14:m>
                  <m:oMath xmlns:m="http://schemas.openxmlformats.org/officeDocument/2006/math">
                    <m:sSub>
                      <m:sSubPr>
                        <m:ctrlPr>
                          <a:rPr lang="en-US" altLang="ja-JP" sz="2400" i="1">
                            <a:latin typeface="Cambria Math" panose="02040503050406030204" pitchFamily="18" charset="0"/>
                          </a:rPr>
                        </m:ctrlPr>
                      </m:sSubPr>
                      <m:e>
                        <m:r>
                          <a:rPr lang="en-US" altLang="ja-JP" sz="2400" b="1" i="0">
                            <a:latin typeface="Cambria Math" panose="02040503050406030204" pitchFamily="18" charset="0"/>
                          </a:rPr>
                          <m:t>𝐆</m:t>
                        </m:r>
                      </m:e>
                      <m:sub>
                        <m:r>
                          <a:rPr lang="en-US" altLang="ja-JP" sz="2400" i="1">
                            <a:latin typeface="Cambria Math" panose="02040503050406030204" pitchFamily="18" charset="0"/>
                          </a:rPr>
                          <m:t>1</m:t>
                        </m:r>
                      </m:sub>
                    </m:sSub>
                    <m:r>
                      <a:rPr lang="ja-JP" altLang="en-US" sz="2400" i="1" smtClean="0">
                        <a:latin typeface="Cambria Math" panose="02040503050406030204" pitchFamily="18" charset="0"/>
                      </a:rPr>
                      <m:t>を</m:t>
                    </m:r>
                  </m:oMath>
                </a14:m>
                <a:r>
                  <a:rPr kumimoji="1" lang="ja-JP" altLang="en-US" sz="2400" dirty="0"/>
                  <a:t>考える</a:t>
                </a:r>
                <a:r>
                  <a:rPr kumimoji="1" lang="en-US" altLang="ja-JP" sz="2400" dirty="0"/>
                  <a:t>.</a:t>
                </a:r>
                <a:endParaRPr kumimoji="1" lang="ja-JP" altLang="en-US" sz="2400" dirty="0"/>
              </a:p>
            </p:txBody>
          </p:sp>
        </mc:Choice>
        <mc:Fallback xmlns="">
          <p:sp>
            <p:nvSpPr>
              <p:cNvPr id="19" name="テキスト ボックス 18">
                <a:extLst>
                  <a:ext uri="{FF2B5EF4-FFF2-40B4-BE49-F238E27FC236}">
                    <a16:creationId xmlns:a16="http://schemas.microsoft.com/office/drawing/2014/main" id="{44384557-6E9E-7309-5F0F-EC645EBA2AC6}"/>
                  </a:ext>
                </a:extLst>
              </p:cNvPr>
              <p:cNvSpPr txBox="1">
                <a:spLocks noRot="1" noChangeAspect="1" noMove="1" noResize="1" noEditPoints="1" noAdjustHandles="1" noChangeArrowheads="1" noChangeShapeType="1" noTextEdit="1"/>
              </p:cNvSpPr>
              <p:nvPr/>
            </p:nvSpPr>
            <p:spPr>
              <a:xfrm>
                <a:off x="1560871" y="4468040"/>
                <a:ext cx="9792929" cy="461665"/>
              </a:xfrm>
              <a:prstGeom prst="rect">
                <a:avLst/>
              </a:prstGeom>
              <a:blipFill>
                <a:blip r:embed="rId5"/>
                <a:stretch>
                  <a:fillRect l="-933" t="-10526"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12629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9D5433B-AFFE-44DA-0DAF-A8CE01E8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168" y="1532247"/>
            <a:ext cx="4438463" cy="524099"/>
          </a:xfrm>
          <a:prstGeom prst="rect">
            <a:avLst/>
          </a:prstGeom>
        </p:spPr>
      </p:pic>
      <p:pic>
        <p:nvPicPr>
          <p:cNvPr id="21" name="図 20" descr="ダイアグラム が含まれている画像&#10;&#10;自動的に生成された説明">
            <a:extLst>
              <a:ext uri="{FF2B5EF4-FFF2-40B4-BE49-F238E27FC236}">
                <a16:creationId xmlns:a16="http://schemas.microsoft.com/office/drawing/2014/main" id="{94DA2AE8-7F1D-9681-5D02-08BC7D327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093" y="2199692"/>
            <a:ext cx="3858560" cy="892371"/>
          </a:xfrm>
          <a:prstGeom prst="rect">
            <a:avLst/>
          </a:prstGeom>
        </p:spPr>
      </p:pic>
      <p:pic>
        <p:nvPicPr>
          <p:cNvPr id="5" name="図 4">
            <a:extLst>
              <a:ext uri="{FF2B5EF4-FFF2-40B4-BE49-F238E27FC236}">
                <a16:creationId xmlns:a16="http://schemas.microsoft.com/office/drawing/2014/main" id="{7C44B405-CF5B-2CBC-8D94-C4B09E9C0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175" y="3765938"/>
            <a:ext cx="5713978" cy="521208"/>
          </a:xfrm>
          <a:prstGeom prst="rect">
            <a:avLst/>
          </a:prstGeom>
        </p:spPr>
      </p:pic>
      <p:pic>
        <p:nvPicPr>
          <p:cNvPr id="7" name="図 6">
            <a:extLst>
              <a:ext uri="{FF2B5EF4-FFF2-40B4-BE49-F238E27FC236}">
                <a16:creationId xmlns:a16="http://schemas.microsoft.com/office/drawing/2014/main" id="{914C001C-95F8-58E1-63D0-EE12A2178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2657" y="4436873"/>
            <a:ext cx="4285484" cy="521208"/>
          </a:xfrm>
          <a:prstGeom prst="rect">
            <a:avLst/>
          </a:prstGeom>
        </p:spPr>
      </p:pic>
      <p:pic>
        <p:nvPicPr>
          <p:cNvPr id="9" name="図 8">
            <a:extLst>
              <a:ext uri="{FF2B5EF4-FFF2-40B4-BE49-F238E27FC236}">
                <a16:creationId xmlns:a16="http://schemas.microsoft.com/office/drawing/2014/main" id="{CFAE9F8C-E5E5-60DD-70AD-49AE52C595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3320" y="5892560"/>
            <a:ext cx="5491312" cy="52120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47B4244-D6EB-8976-A2C3-4F203784DD7E}"/>
                  </a:ext>
                </a:extLst>
              </p:cNvPr>
              <p:cNvSpPr txBox="1"/>
              <p:nvPr/>
            </p:nvSpPr>
            <p:spPr>
              <a:xfrm>
                <a:off x="3411816" y="3203060"/>
                <a:ext cx="4257346" cy="461665"/>
              </a:xfrm>
              <a:prstGeom prst="rect">
                <a:avLst/>
              </a:prstGeom>
              <a:noFill/>
            </p:spPr>
            <p:txBody>
              <a:bodyPr wrap="square" rtlCol="0">
                <a:spAutoFit/>
              </a:bodyPr>
              <a:lstStyle/>
              <a:p>
                <a14:m>
                  <m:oMath xmlns:m="http://schemas.openxmlformats.org/officeDocument/2006/math">
                    <m:r>
                      <a:rPr kumimoji="1" lang="ja-JP" altLang="en-US" sz="2400" i="1" smtClean="0">
                        <a:latin typeface="Cambria Math" panose="02040503050406030204" pitchFamily="18" charset="0"/>
                      </a:rPr>
                      <m:t>𝜌</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1" i="0" smtClean="0">
                                <a:latin typeface="Cambria Math" panose="02040503050406030204" pitchFamily="18" charset="0"/>
                              </a:rPr>
                              <m:t>𝐆</m:t>
                            </m:r>
                          </m:e>
                          <m:sub>
                            <m:r>
                              <a:rPr kumimoji="1" lang="en-US" altLang="ja-JP" sz="2400" b="0" i="1" smtClean="0">
                                <a:latin typeface="Cambria Math" panose="02040503050406030204" pitchFamily="18" charset="0"/>
                              </a:rPr>
                              <m:t>𝑛</m:t>
                            </m:r>
                          </m:sub>
                        </m:sSub>
                      </m:e>
                    </m:d>
                    <m:r>
                      <a:rPr kumimoji="1" lang="en-US" altLang="ja-JP" sz="2400" b="0" i="1" smtClean="0">
                        <a:latin typeface="Cambria Math" panose="02040503050406030204" pitchFamily="18" charset="0"/>
                      </a:rPr>
                      <m:t>&lt;</m:t>
                    </m:r>
                    <m:r>
                      <a:rPr kumimoji="1" lang="ja-JP" altLang="en-US" sz="2400" b="0" i="1" smtClean="0">
                        <a:latin typeface="Cambria Math" panose="02040503050406030204" pitchFamily="18" charset="0"/>
                      </a:rPr>
                      <m:t>𝜌</m:t>
                    </m:r>
                    <m:r>
                      <a:rPr kumimoji="1" lang="en-US" altLang="ja-JP" sz="2400" b="0" i="1" smtClean="0">
                        <a:latin typeface="Cambria Math" panose="02040503050406030204" pitchFamily="18" charset="0"/>
                      </a:rPr>
                      <m:t>(</m:t>
                    </m:r>
                    <m:r>
                      <a:rPr kumimoji="1" lang="en-US" altLang="ja-JP" sz="2400" b="1" i="0" smtClean="0">
                        <a:latin typeface="Cambria Math" panose="02040503050406030204" pitchFamily="18" charset="0"/>
                      </a:rPr>
                      <m:t>𝐊</m:t>
                    </m:r>
                    <m:r>
                      <a:rPr kumimoji="1" lang="en-US" altLang="ja-JP" sz="2400" b="0" i="1" smtClean="0">
                        <a:latin typeface="Cambria Math" panose="02040503050406030204" pitchFamily="18" charset="0"/>
                      </a:rPr>
                      <m:t>)</m:t>
                    </m:r>
                  </m:oMath>
                </a14:m>
                <a:r>
                  <a:rPr kumimoji="1" lang="ja-JP" altLang="en-US" sz="2400" dirty="0"/>
                  <a:t>を満たすならば</a:t>
                </a:r>
              </a:p>
            </p:txBody>
          </p:sp>
        </mc:Choice>
        <mc:Fallback xmlns="">
          <p:sp>
            <p:nvSpPr>
              <p:cNvPr id="10" name="テキスト ボックス 9">
                <a:extLst>
                  <a:ext uri="{FF2B5EF4-FFF2-40B4-BE49-F238E27FC236}">
                    <a16:creationId xmlns:a16="http://schemas.microsoft.com/office/drawing/2014/main" id="{547B4244-D6EB-8976-A2C3-4F203784DD7E}"/>
                  </a:ext>
                </a:extLst>
              </p:cNvPr>
              <p:cNvSpPr txBox="1">
                <a:spLocks noRot="1" noChangeAspect="1" noMove="1" noResize="1" noEditPoints="1" noAdjustHandles="1" noChangeArrowheads="1" noChangeShapeType="1" noTextEdit="1"/>
              </p:cNvSpPr>
              <p:nvPr/>
            </p:nvSpPr>
            <p:spPr>
              <a:xfrm>
                <a:off x="3411816" y="3203060"/>
                <a:ext cx="4257346" cy="461665"/>
              </a:xfrm>
              <a:prstGeom prst="rect">
                <a:avLst/>
              </a:prstGeom>
              <a:blipFill>
                <a:blip r:embed="rId7"/>
                <a:stretch>
                  <a:fillRect l="-430" t="-10526" b="-28947"/>
                </a:stretch>
              </a:blipFill>
            </p:spPr>
            <p:txBody>
              <a:bodyPr/>
              <a:lstStyle/>
              <a:p>
                <a:r>
                  <a:rPr lang="ja-JP" altLang="en-US">
                    <a:noFill/>
                  </a:rPr>
                  <a:t> </a:t>
                </a:r>
              </a:p>
            </p:txBody>
          </p:sp>
        </mc:Fallback>
      </mc:AlternateContent>
      <p:sp>
        <p:nvSpPr>
          <p:cNvPr id="11" name="タイトル 4">
            <a:extLst>
              <a:ext uri="{FF2B5EF4-FFF2-40B4-BE49-F238E27FC236}">
                <a16:creationId xmlns:a16="http://schemas.microsoft.com/office/drawing/2014/main" id="{7B98BDB1-B5B8-DADA-3144-C10563117C94}"/>
              </a:ext>
            </a:extLst>
          </p:cNvPr>
          <p:cNvSpPr>
            <a:spLocks noGrp="1"/>
          </p:cNvSpPr>
          <p:nvPr>
            <p:ph type="title"/>
          </p:nvPr>
        </p:nvSpPr>
        <p:spPr>
          <a:xfrm>
            <a:off x="838200" y="365125"/>
            <a:ext cx="10515600" cy="1325563"/>
          </a:xfrm>
        </p:spPr>
        <p:txBody>
          <a:bodyPr/>
          <a:lstStyle/>
          <a:p>
            <a:r>
              <a:rPr kumimoji="1" lang="en-US" altLang="ja-JP" dirty="0"/>
              <a:t>3.1. </a:t>
            </a:r>
            <a:r>
              <a:rPr kumimoji="1" lang="en-US" altLang="ja-JP" dirty="0" err="1"/>
              <a:t>G</a:t>
            </a:r>
            <a:r>
              <a:rPr kumimoji="1" lang="en-US" altLang="ja-JP" baseline="-25000" dirty="0" err="1"/>
              <a:t>n</a:t>
            </a:r>
            <a:r>
              <a:rPr kumimoji="1" lang="en-US" altLang="ja-JP" baseline="-25000" dirty="0"/>
              <a:t> </a:t>
            </a:r>
            <a:r>
              <a:rPr lang="en-US" altLang="ja-JP" dirty="0"/>
              <a:t>renormalization scheme</a:t>
            </a:r>
            <a:endParaRPr kumimoji="1" lang="ja-JP" altLang="en-US" baseline="-25000"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7A4B3C4-9B4C-ACD4-3E31-2FC5BF0E628D}"/>
                  </a:ext>
                </a:extLst>
              </p:cNvPr>
              <p:cNvSpPr txBox="1"/>
              <p:nvPr/>
            </p:nvSpPr>
            <p:spPr>
              <a:xfrm>
                <a:off x="2794833" y="5146251"/>
                <a:ext cx="5491312" cy="666401"/>
              </a:xfrm>
              <a:prstGeom prst="rect">
                <a:avLst/>
              </a:prstGeom>
              <a:noFill/>
            </p:spPr>
            <p:txBody>
              <a:bodyPr wrap="square" rtlCol="0">
                <a:spAutoFit/>
              </a:bodyPr>
              <a:lstStyle/>
              <a:p>
                <a:r>
                  <a:rPr kumimoji="1" lang="ja-JP" altLang="en-US" sz="2400" dirty="0"/>
                  <a:t>両辺</a:t>
                </a:r>
                <a:r>
                  <a:rPr kumimoji="1" lang="en-US" altLang="ja-JP" sz="2400" dirty="0"/>
                  <a:t>2</a:t>
                </a:r>
                <a:r>
                  <a:rPr kumimoji="1" lang="ja-JP" altLang="en-US" sz="2400" dirty="0"/>
                  <a:t>乗して、</a:t>
                </a:r>
                <a14:m>
                  <m:oMath xmlns:m="http://schemas.openxmlformats.org/officeDocument/2006/math">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2</m:t>
                            </m:r>
                            <m:r>
                              <a:rPr kumimoji="1" lang="en-US" altLang="ja-JP" sz="2400" b="0" i="1" smtClean="0">
                                <a:latin typeface="Cambria Math" panose="02040503050406030204" pitchFamily="18" charset="0"/>
                              </a:rPr>
                              <m:t>𝑛</m:t>
                            </m:r>
                          </m:sup>
                        </m:sSup>
                      </m:num>
                      <m:den>
                        <m:r>
                          <a:rPr kumimoji="1" lang="en-US" altLang="ja-JP" sz="2400" b="0" i="1" smtClean="0">
                            <a:latin typeface="Cambria Math" panose="02040503050406030204" pitchFamily="18" charset="0"/>
                          </a:rPr>
                          <m:t>2</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𝑛</m:t>
                            </m:r>
                          </m:sup>
                        </m:sSup>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&gt;1)</m:t>
                    </m:r>
                  </m:oMath>
                </a14:m>
                <a:endParaRPr kumimoji="1" lang="ja-JP" altLang="en-US" sz="2400" dirty="0"/>
              </a:p>
            </p:txBody>
          </p:sp>
        </mc:Choice>
        <mc:Fallback xmlns="">
          <p:sp>
            <p:nvSpPr>
              <p:cNvPr id="12" name="テキスト ボックス 11">
                <a:extLst>
                  <a:ext uri="{FF2B5EF4-FFF2-40B4-BE49-F238E27FC236}">
                    <a16:creationId xmlns:a16="http://schemas.microsoft.com/office/drawing/2014/main" id="{C7A4B3C4-9B4C-ACD4-3E31-2FC5BF0E628D}"/>
                  </a:ext>
                </a:extLst>
              </p:cNvPr>
              <p:cNvSpPr txBox="1">
                <a:spLocks noRot="1" noChangeAspect="1" noMove="1" noResize="1" noEditPoints="1" noAdjustHandles="1" noChangeArrowheads="1" noChangeShapeType="1" noTextEdit="1"/>
              </p:cNvSpPr>
              <p:nvPr/>
            </p:nvSpPr>
            <p:spPr>
              <a:xfrm>
                <a:off x="2794833" y="5146251"/>
                <a:ext cx="5491312" cy="666401"/>
              </a:xfrm>
              <a:prstGeom prst="rect">
                <a:avLst/>
              </a:prstGeom>
              <a:blipFill>
                <a:blip r:embed="rId8"/>
                <a:stretch>
                  <a:fillRect l="-1665"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6127E64-5D82-85D4-D6DE-338187040444}"/>
                  </a:ext>
                </a:extLst>
              </p:cNvPr>
              <p:cNvSpPr txBox="1"/>
              <p:nvPr/>
            </p:nvSpPr>
            <p:spPr>
              <a:xfrm>
                <a:off x="8286145" y="4762572"/>
                <a:ext cx="4041058" cy="830997"/>
              </a:xfrm>
              <a:prstGeom prst="rect">
                <a:avLst/>
              </a:prstGeom>
              <a:noFill/>
            </p:spPr>
            <p:txBody>
              <a:bodyPr wrap="square" rtlCol="0">
                <a:spAutoFit/>
              </a:bodyPr>
              <a:lstStyle/>
              <a:p>
                <a:r>
                  <a:rPr kumimoji="1" lang="en-US" altLang="ja-JP" sz="2400" dirty="0"/>
                  <a:t>Since </a:t>
                </a:r>
                <a14:m>
                  <m:oMath xmlns:m="http://schemas.openxmlformats.org/officeDocument/2006/math">
                    <m:r>
                      <a:rPr kumimoji="1" lang="ja-JP" altLang="en-US" sz="2400" i="1" smtClean="0">
                        <a:latin typeface="Cambria Math" panose="02040503050406030204" pitchFamily="18" charset="0"/>
                      </a:rPr>
                      <m:t>𝜌</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𝐾</m:t>
                        </m:r>
                      </m:e>
                    </m:d>
                    <m:r>
                      <a:rPr kumimoji="1" lang="en-US" altLang="ja-JP" sz="2400" b="0" i="1" smtClean="0">
                        <a:latin typeface="Cambria Math" panose="02040503050406030204" pitchFamily="18" charset="0"/>
                      </a:rPr>
                      <m:t>&gt;0</m:t>
                    </m:r>
                    <m:r>
                      <a:rPr kumimoji="1" lang="en-US" altLang="ja-JP" sz="2400" b="0" i="0" smtClean="0">
                        <a:latin typeface="Cambria Math" panose="02040503050406030204" pitchFamily="18" charset="0"/>
                      </a:rPr>
                      <m:t>, </m:t>
                    </m:r>
                    <m:r>
                      <m:rPr>
                        <m:sty m:val="p"/>
                      </m:rPr>
                      <a:rPr kumimoji="1" lang="en-US" altLang="ja-JP" sz="2400" b="0" i="0" smtClean="0">
                        <a:latin typeface="Cambria Math" panose="02040503050406030204" pitchFamily="18" charset="0"/>
                      </a:rPr>
                      <m:t>r</m:t>
                    </m:r>
                    <m:r>
                      <a:rPr kumimoji="1" lang="en-US" altLang="ja-JP" sz="2400" b="0" i="0" smtClean="0">
                        <a:latin typeface="Cambria Math" panose="02040503050406030204" pitchFamily="18" charset="0"/>
                      </a:rPr>
                      <m:t>&lt;1</m:t>
                    </m:r>
                  </m:oMath>
                </a14:m>
                <a:endParaRPr kumimoji="1" lang="en-US" altLang="ja-JP" sz="2400" dirty="0"/>
              </a:p>
              <a:p>
                <a:r>
                  <a:rPr lang="ja-JP" altLang="en-US" sz="2400" dirty="0"/>
                  <a:t>→</a:t>
                </a:r>
                <a:r>
                  <a:rPr kumimoji="1" lang="en-US" altLang="ja-JP" sz="2400" b="0" dirty="0"/>
                  <a:t> </a:t>
                </a:r>
                <a14:m>
                  <m:oMath xmlns:m="http://schemas.openxmlformats.org/officeDocument/2006/math">
                    <m:r>
                      <m:rPr>
                        <m:sty m:val="p"/>
                      </m:rPr>
                      <a:rPr lang="en-US" altLang="ja-JP" sz="2400">
                        <a:latin typeface="Cambria Math" panose="02040503050406030204" pitchFamily="18" charset="0"/>
                      </a:rPr>
                      <m:t>ω</m:t>
                    </m:r>
                    <m:r>
                      <a:rPr lang="ja-JP" altLang="en-US" sz="2400" i="1" smtClean="0">
                        <a:latin typeface="Cambria Math" panose="02040503050406030204" pitchFamily="18" charset="0"/>
                      </a:rPr>
                      <m:t>は</m:t>
                    </m:r>
                  </m:oMath>
                </a14:m>
                <a:r>
                  <a:rPr kumimoji="1" lang="ja-JP" altLang="en-US" sz="2400" dirty="0"/>
                  <a:t>単位円内に存在する</a:t>
                </a:r>
                <a:r>
                  <a:rPr kumimoji="1" lang="en-US" altLang="ja-JP" sz="2400" dirty="0"/>
                  <a:t>.</a:t>
                </a:r>
                <a:endParaRPr kumimoji="1" lang="ja-JP" altLang="en-US" sz="2400" dirty="0"/>
              </a:p>
            </p:txBody>
          </p:sp>
        </mc:Choice>
        <mc:Fallback xmlns="">
          <p:sp>
            <p:nvSpPr>
              <p:cNvPr id="13" name="テキスト ボックス 12">
                <a:extLst>
                  <a:ext uri="{FF2B5EF4-FFF2-40B4-BE49-F238E27FC236}">
                    <a16:creationId xmlns:a16="http://schemas.microsoft.com/office/drawing/2014/main" id="{D6127E64-5D82-85D4-D6DE-338187040444}"/>
                  </a:ext>
                </a:extLst>
              </p:cNvPr>
              <p:cNvSpPr txBox="1">
                <a:spLocks noRot="1" noChangeAspect="1" noMove="1" noResize="1" noEditPoints="1" noAdjustHandles="1" noChangeArrowheads="1" noChangeShapeType="1" noTextEdit="1"/>
              </p:cNvSpPr>
              <p:nvPr/>
            </p:nvSpPr>
            <p:spPr>
              <a:xfrm>
                <a:off x="8286145" y="4762572"/>
                <a:ext cx="4041058" cy="830997"/>
              </a:xfrm>
              <a:prstGeom prst="rect">
                <a:avLst/>
              </a:prstGeom>
              <a:blipFill>
                <a:blip r:embed="rId9"/>
                <a:stretch>
                  <a:fillRect l="-2262" t="-5839" b="-15328"/>
                </a:stretch>
              </a:blipFill>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CBB4C656-1458-1858-0FE7-5FC31F922726}"/>
              </a:ext>
            </a:extLst>
          </p:cNvPr>
          <p:cNvCxnSpPr>
            <a:cxnSpLocks/>
          </p:cNvCxnSpPr>
          <p:nvPr/>
        </p:nvCxnSpPr>
        <p:spPr>
          <a:xfrm flipH="1">
            <a:off x="8084283" y="4734463"/>
            <a:ext cx="119953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5675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7BD284BB-2359-7D82-1F5F-EDDC90A6CC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3430" y="1690688"/>
            <a:ext cx="6490923" cy="582146"/>
          </a:xfrm>
        </p:spPr>
      </p:pic>
      <p:sp>
        <p:nvSpPr>
          <p:cNvPr id="4" name="タイトル 4">
            <a:extLst>
              <a:ext uri="{FF2B5EF4-FFF2-40B4-BE49-F238E27FC236}">
                <a16:creationId xmlns:a16="http://schemas.microsoft.com/office/drawing/2014/main" id="{DCC87FB3-1562-62B4-D461-41E70A01EFDF}"/>
              </a:ext>
            </a:extLst>
          </p:cNvPr>
          <p:cNvSpPr>
            <a:spLocks noGrp="1"/>
          </p:cNvSpPr>
          <p:nvPr>
            <p:ph type="title"/>
          </p:nvPr>
        </p:nvSpPr>
        <p:spPr>
          <a:xfrm>
            <a:off x="838200" y="365125"/>
            <a:ext cx="10515600" cy="1325563"/>
          </a:xfrm>
        </p:spPr>
        <p:txBody>
          <a:bodyPr/>
          <a:lstStyle/>
          <a:p>
            <a:r>
              <a:rPr kumimoji="1" lang="en-US" altLang="ja-JP" dirty="0"/>
              <a:t>3.1. </a:t>
            </a:r>
            <a:r>
              <a:rPr lang="en-US" altLang="ja-JP" dirty="0" err="1"/>
              <a:t>Π</a:t>
            </a:r>
            <a:r>
              <a:rPr lang="en-US" altLang="ja-JP" baseline="-25000" dirty="0" err="1"/>
              <a:t>n</a:t>
            </a:r>
            <a:r>
              <a:rPr kumimoji="1" lang="en-US" altLang="ja-JP" baseline="-25000" dirty="0"/>
              <a:t> </a:t>
            </a:r>
            <a:r>
              <a:rPr lang="en-US" altLang="ja-JP" dirty="0"/>
              <a:t>renormalization scheme</a:t>
            </a:r>
            <a:endParaRPr kumimoji="1" lang="ja-JP" altLang="en-US" baseline="-25000" dirty="0"/>
          </a:p>
        </p:txBody>
      </p:sp>
      <p:pic>
        <p:nvPicPr>
          <p:cNvPr id="7" name="図 6">
            <a:extLst>
              <a:ext uri="{FF2B5EF4-FFF2-40B4-BE49-F238E27FC236}">
                <a16:creationId xmlns:a16="http://schemas.microsoft.com/office/drawing/2014/main" id="{79D546D5-5F3D-D468-BCCE-852F4840E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028" y="2399071"/>
            <a:ext cx="7589325" cy="442711"/>
          </a:xfrm>
          <a:prstGeom prst="rect">
            <a:avLst/>
          </a:prstGeom>
        </p:spPr>
      </p:pic>
      <p:pic>
        <p:nvPicPr>
          <p:cNvPr id="9" name="図 8">
            <a:extLst>
              <a:ext uri="{FF2B5EF4-FFF2-40B4-BE49-F238E27FC236}">
                <a16:creationId xmlns:a16="http://schemas.microsoft.com/office/drawing/2014/main" id="{D74E80B8-D44A-CCBE-9C52-5B0B97506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079" y="3065667"/>
            <a:ext cx="7705274" cy="442711"/>
          </a:xfrm>
          <a:prstGeom prst="rect">
            <a:avLst/>
          </a:prstGeom>
        </p:spPr>
      </p:pic>
      <p:pic>
        <p:nvPicPr>
          <p:cNvPr id="11" name="図 10">
            <a:extLst>
              <a:ext uri="{FF2B5EF4-FFF2-40B4-BE49-F238E27FC236}">
                <a16:creationId xmlns:a16="http://schemas.microsoft.com/office/drawing/2014/main" id="{46BDE219-2BBC-BAB3-FC18-FDE155D07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027" y="4021204"/>
            <a:ext cx="7589326" cy="451490"/>
          </a:xfrm>
          <a:prstGeom prst="rect">
            <a:avLst/>
          </a:prstGeom>
        </p:spPr>
      </p:pic>
      <p:pic>
        <p:nvPicPr>
          <p:cNvPr id="13" name="図 12">
            <a:extLst>
              <a:ext uri="{FF2B5EF4-FFF2-40B4-BE49-F238E27FC236}">
                <a16:creationId xmlns:a16="http://schemas.microsoft.com/office/drawing/2014/main" id="{1CAC826C-D9E1-4A7B-A007-A8AB6EF4F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6033" y="5032026"/>
            <a:ext cx="2512743" cy="596459"/>
          </a:xfrm>
          <a:prstGeom prst="rect">
            <a:avLst/>
          </a:prstGeom>
        </p:spPr>
      </p:pic>
      <p:pic>
        <p:nvPicPr>
          <p:cNvPr id="15" name="図 14" descr="時計 が含まれている画像&#10;&#10;自動的に生成された説明">
            <a:extLst>
              <a:ext uri="{FF2B5EF4-FFF2-40B4-BE49-F238E27FC236}">
                <a16:creationId xmlns:a16="http://schemas.microsoft.com/office/drawing/2014/main" id="{3AB8BDF1-5E47-24E2-C7C9-E1DB07435C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6200" y="5997817"/>
            <a:ext cx="1314459" cy="697467"/>
          </a:xfrm>
          <a:prstGeom prst="rect">
            <a:avLst/>
          </a:prstGeom>
        </p:spPr>
      </p:pic>
      <p:cxnSp>
        <p:nvCxnSpPr>
          <p:cNvPr id="17" name="直線コネクタ 16">
            <a:extLst>
              <a:ext uri="{FF2B5EF4-FFF2-40B4-BE49-F238E27FC236}">
                <a16:creationId xmlns:a16="http://schemas.microsoft.com/office/drawing/2014/main" id="{EF04DE3D-5FEE-56D8-06A8-D6276BB2A5DF}"/>
              </a:ext>
            </a:extLst>
          </p:cNvPr>
          <p:cNvCxnSpPr/>
          <p:nvPr/>
        </p:nvCxnSpPr>
        <p:spPr>
          <a:xfrm>
            <a:off x="3549445" y="3429000"/>
            <a:ext cx="7079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2AF4D3D-55CE-12D9-F9F2-2CCAFA9F5EED}"/>
                  </a:ext>
                </a:extLst>
              </p:cNvPr>
              <p:cNvSpPr txBox="1"/>
              <p:nvPr/>
            </p:nvSpPr>
            <p:spPr>
              <a:xfrm>
                <a:off x="1837159" y="3471642"/>
                <a:ext cx="3967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0" smtClean="0">
                          <a:latin typeface="Cambria Math" panose="02040503050406030204" pitchFamily="18" charset="0"/>
                        </a:rPr>
                        <m:t>𝐍</m:t>
                      </m:r>
                      <m:d>
                        <m:dPr>
                          <m:ctrlPr>
                            <a:rPr kumimoji="1" lang="en-US" altLang="ja-JP" b="0" i="1" smtClean="0">
                              <a:latin typeface="Cambria Math" panose="02040503050406030204" pitchFamily="18" charset="0"/>
                            </a:rPr>
                          </m:ctrlPr>
                        </m:dPr>
                        <m:e>
                          <m:r>
                            <m:rPr>
                              <m:sty m:val="p"/>
                            </m:rPr>
                            <a:rPr lang="en-US" altLang="ja-JP" i="0">
                              <a:latin typeface="Cambria Math" panose="02040503050406030204" pitchFamily="18" charset="0"/>
                            </a:rPr>
                            <m:t>ω</m:t>
                          </m:r>
                          <m:r>
                            <a:rPr lang="en-US" altLang="ja-JP" b="0" i="0" smtClean="0">
                              <a:latin typeface="Cambria Math" panose="02040503050406030204" pitchFamily="18" charset="0"/>
                            </a:rPr>
                            <m:t>, </m:t>
                          </m:r>
                          <m:r>
                            <a:rPr lang="en-US" altLang="ja-JP" b="1" i="0" smtClean="0">
                              <a:latin typeface="Cambria Math" panose="02040503050406030204" pitchFamily="18" charset="0"/>
                            </a:rPr>
                            <m:t>𝐊</m:t>
                          </m:r>
                        </m:e>
                      </m:d>
                      <m:r>
                        <a:rPr kumimoji="1" lang="en-US" altLang="ja-JP" b="0" i="1" smtClean="0">
                          <a:latin typeface="Cambria Math" panose="02040503050406030204" pitchFamily="18" charset="0"/>
                        </a:rPr>
                        <m:t>=</m:t>
                      </m:r>
                      <m:r>
                        <a:rPr kumimoji="1" lang="en-US" altLang="ja-JP" b="1" i="0" smtClean="0">
                          <a:latin typeface="Cambria Math" panose="02040503050406030204" pitchFamily="18" charset="0"/>
                        </a:rPr>
                        <m:t>𝐈</m:t>
                      </m:r>
                      <m:r>
                        <a:rPr kumimoji="1" lang="en-US" altLang="ja-JP" b="0" i="1" smtClean="0">
                          <a:latin typeface="Cambria Math" panose="02040503050406030204" pitchFamily="18" charset="0"/>
                        </a:rPr>
                        <m:t>+</m:t>
                      </m:r>
                      <m:r>
                        <m:rPr>
                          <m:sty m:val="p"/>
                        </m:rPr>
                        <a:rPr lang="en-US" altLang="ja-JP" i="1">
                          <a:latin typeface="Cambria Math" panose="02040503050406030204" pitchFamily="18" charset="0"/>
                        </a:rPr>
                        <m:t>ω</m:t>
                      </m:r>
                      <m:r>
                        <a:rPr lang="en-US" altLang="ja-JP" b="1" i="0" smtClean="0">
                          <a:latin typeface="Cambria Math" panose="02040503050406030204" pitchFamily="18" charset="0"/>
                        </a:rPr>
                        <m:t>𝐊</m:t>
                      </m:r>
                    </m:oMath>
                  </m:oMathPara>
                </a14:m>
                <a:endParaRPr kumimoji="1" lang="ja-JP" altLang="en-US" b="1" dirty="0"/>
              </a:p>
            </p:txBody>
          </p:sp>
        </mc:Choice>
        <mc:Fallback xmlns="">
          <p:sp>
            <p:nvSpPr>
              <p:cNvPr id="19" name="テキスト ボックス 18">
                <a:extLst>
                  <a:ext uri="{FF2B5EF4-FFF2-40B4-BE49-F238E27FC236}">
                    <a16:creationId xmlns:a16="http://schemas.microsoft.com/office/drawing/2014/main" id="{22AF4D3D-55CE-12D9-F9F2-2CCAFA9F5EED}"/>
                  </a:ext>
                </a:extLst>
              </p:cNvPr>
              <p:cNvSpPr txBox="1">
                <a:spLocks noRot="1" noChangeAspect="1" noMove="1" noResize="1" noEditPoints="1" noAdjustHandles="1" noChangeArrowheads="1" noChangeShapeType="1" noTextEdit="1"/>
              </p:cNvSpPr>
              <p:nvPr/>
            </p:nvSpPr>
            <p:spPr>
              <a:xfrm>
                <a:off x="1837159" y="3471642"/>
                <a:ext cx="3967000" cy="369332"/>
              </a:xfrm>
              <a:prstGeom prst="rect">
                <a:avLst/>
              </a:prstGeom>
              <a:blipFill>
                <a:blip r:embed="rId8"/>
                <a:stretch>
                  <a:fillRect/>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5B6712B5-8604-8877-4DAE-1CDC71782D1D}"/>
              </a:ext>
            </a:extLst>
          </p:cNvPr>
          <p:cNvSpPr txBox="1"/>
          <p:nvPr/>
        </p:nvSpPr>
        <p:spPr>
          <a:xfrm>
            <a:off x="1949079" y="4662694"/>
            <a:ext cx="6093708" cy="461665"/>
          </a:xfrm>
          <a:prstGeom prst="rect">
            <a:avLst/>
          </a:prstGeom>
          <a:noFill/>
        </p:spPr>
        <p:txBody>
          <a:bodyPr wrap="square" rtlCol="0">
            <a:spAutoFit/>
          </a:bodyPr>
          <a:lstStyle/>
          <a:p>
            <a:r>
              <a:rPr lang="ja-JP" altLang="en-US" sz="2400" dirty="0"/>
              <a:t>より一般的には、次を定義できる</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BD089F1-EC69-F189-7ECF-692C66A1F17C}"/>
                  </a:ext>
                </a:extLst>
              </p:cNvPr>
              <p:cNvSpPr txBox="1"/>
              <p:nvPr/>
            </p:nvSpPr>
            <p:spPr>
              <a:xfrm>
                <a:off x="1768333" y="5586752"/>
                <a:ext cx="6205628" cy="461665"/>
              </a:xfrm>
              <a:prstGeom prst="rect">
                <a:avLst/>
              </a:prstGeom>
              <a:noFill/>
            </p:spPr>
            <p:txBody>
              <a:bodyPr wrap="square" rtlCol="0">
                <a:spAutoFit/>
              </a:bodyPr>
              <a:lstStyle/>
              <a:p>
                <a:r>
                  <a:rPr lang="ja-JP" altLang="en-US" sz="2400" dirty="0"/>
                  <a:t>ここで、</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1" i="0" smtClean="0">
                            <a:latin typeface="Cambria Math" panose="02040503050406030204" pitchFamily="18" charset="0"/>
                          </a:rPr>
                          <m:t>𝐗</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r>
                      <a:rPr lang="en-US" altLang="ja-JP" sz="2400" b="1" i="0" smtClean="0">
                        <a:latin typeface="Cambria Math" panose="02040503050406030204" pitchFamily="18" charset="0"/>
                      </a:rPr>
                      <m:t>𝐈</m:t>
                    </m:r>
                  </m:oMath>
                </a14:m>
                <a:r>
                  <a:rPr kumimoji="1" lang="ja-JP" altLang="en-US" sz="2400" dirty="0"/>
                  <a:t>とし、次の行列を定義する</a:t>
                </a:r>
                <a:r>
                  <a:rPr kumimoji="1" lang="en-US" altLang="ja-JP" sz="2400" dirty="0"/>
                  <a:t>.</a:t>
                </a:r>
                <a:endParaRPr kumimoji="1" lang="ja-JP" altLang="en-US" sz="2400" dirty="0"/>
              </a:p>
            </p:txBody>
          </p:sp>
        </mc:Choice>
        <mc:Fallback xmlns="">
          <p:sp>
            <p:nvSpPr>
              <p:cNvPr id="22" name="テキスト ボックス 21">
                <a:extLst>
                  <a:ext uri="{FF2B5EF4-FFF2-40B4-BE49-F238E27FC236}">
                    <a16:creationId xmlns:a16="http://schemas.microsoft.com/office/drawing/2014/main" id="{ABD089F1-EC69-F189-7ECF-692C66A1F17C}"/>
                  </a:ext>
                </a:extLst>
              </p:cNvPr>
              <p:cNvSpPr txBox="1">
                <a:spLocks noRot="1" noChangeAspect="1" noMove="1" noResize="1" noEditPoints="1" noAdjustHandles="1" noChangeArrowheads="1" noChangeShapeType="1" noTextEdit="1"/>
              </p:cNvSpPr>
              <p:nvPr/>
            </p:nvSpPr>
            <p:spPr>
              <a:xfrm>
                <a:off x="1768333" y="5586752"/>
                <a:ext cx="6205628" cy="461665"/>
              </a:xfrm>
              <a:prstGeom prst="rect">
                <a:avLst/>
              </a:prstGeom>
              <a:blipFill>
                <a:blip r:embed="rId9"/>
                <a:stretch>
                  <a:fillRect l="-1473" t="-10526"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8369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9A38097-1262-E601-4025-15CC83FC80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0264" y="2457604"/>
            <a:ext cx="3947389" cy="464399"/>
          </a:xfrm>
        </p:spPr>
      </p:pic>
      <p:sp>
        <p:nvSpPr>
          <p:cNvPr id="4" name="タイトル 4">
            <a:extLst>
              <a:ext uri="{FF2B5EF4-FFF2-40B4-BE49-F238E27FC236}">
                <a16:creationId xmlns:a16="http://schemas.microsoft.com/office/drawing/2014/main" id="{E3700C32-F116-B8C7-5074-A343FA1993C1}"/>
              </a:ext>
            </a:extLst>
          </p:cNvPr>
          <p:cNvSpPr>
            <a:spLocks noGrp="1"/>
          </p:cNvSpPr>
          <p:nvPr>
            <p:ph type="title"/>
          </p:nvPr>
        </p:nvSpPr>
        <p:spPr>
          <a:xfrm>
            <a:off x="838200" y="365125"/>
            <a:ext cx="10515600" cy="1325563"/>
          </a:xfrm>
        </p:spPr>
        <p:txBody>
          <a:bodyPr/>
          <a:lstStyle/>
          <a:p>
            <a:r>
              <a:rPr kumimoji="1" lang="en-US" altLang="ja-JP" dirty="0"/>
              <a:t>3.1. </a:t>
            </a:r>
            <a:r>
              <a:rPr lang="en-US" altLang="ja-JP" dirty="0" err="1"/>
              <a:t>Π</a:t>
            </a:r>
            <a:r>
              <a:rPr lang="en-US" altLang="ja-JP" baseline="-25000" dirty="0" err="1"/>
              <a:t>n</a:t>
            </a:r>
            <a:r>
              <a:rPr kumimoji="1" lang="en-US" altLang="ja-JP" baseline="-25000" dirty="0"/>
              <a:t> </a:t>
            </a:r>
            <a:r>
              <a:rPr lang="en-US" altLang="ja-JP" dirty="0"/>
              <a:t>renormalization scheme</a:t>
            </a:r>
            <a:endParaRPr kumimoji="1" lang="ja-JP" altLang="en-US" baseline="-25000" dirty="0"/>
          </a:p>
        </p:txBody>
      </p:sp>
      <p:pic>
        <p:nvPicPr>
          <p:cNvPr id="8" name="図 7">
            <a:extLst>
              <a:ext uri="{FF2B5EF4-FFF2-40B4-BE49-F238E27FC236}">
                <a16:creationId xmlns:a16="http://schemas.microsoft.com/office/drawing/2014/main" id="{4BF6A7A3-4738-5B78-DD70-7EFA07913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182" y="1603582"/>
            <a:ext cx="3205555" cy="336920"/>
          </a:xfrm>
          <a:prstGeom prst="rect">
            <a:avLst/>
          </a:prstGeom>
        </p:spPr>
      </p:pic>
      <p:sp>
        <p:nvSpPr>
          <p:cNvPr id="9" name="テキスト ボックス 8">
            <a:extLst>
              <a:ext uri="{FF2B5EF4-FFF2-40B4-BE49-F238E27FC236}">
                <a16:creationId xmlns:a16="http://schemas.microsoft.com/office/drawing/2014/main" id="{5E2697D2-4809-C071-867B-7EFF995A009D}"/>
              </a:ext>
            </a:extLst>
          </p:cNvPr>
          <p:cNvSpPr txBox="1"/>
          <p:nvPr/>
        </p:nvSpPr>
        <p:spPr>
          <a:xfrm>
            <a:off x="3879027" y="2053780"/>
            <a:ext cx="3431459" cy="461665"/>
          </a:xfrm>
          <a:prstGeom prst="rect">
            <a:avLst/>
          </a:prstGeom>
          <a:noFill/>
        </p:spPr>
        <p:txBody>
          <a:bodyPr wrap="square" rtlCol="0">
            <a:spAutoFit/>
          </a:bodyPr>
          <a:lstStyle/>
          <a:p>
            <a:r>
              <a:rPr lang="ja-JP" altLang="en-US" sz="2400" dirty="0"/>
              <a:t>上の関係を用いると</a:t>
            </a:r>
            <a:r>
              <a:rPr lang="en-US" altLang="ja-JP" sz="2400" dirty="0"/>
              <a:t>…</a:t>
            </a:r>
            <a:endParaRPr kumimoji="1" lang="ja-JP" altLang="en-US" sz="2400" dirty="0"/>
          </a:p>
        </p:txBody>
      </p:sp>
      <p:pic>
        <p:nvPicPr>
          <p:cNvPr id="11" name="図 10" descr="テキスト, 手紙">
            <a:extLst>
              <a:ext uri="{FF2B5EF4-FFF2-40B4-BE49-F238E27FC236}">
                <a16:creationId xmlns:a16="http://schemas.microsoft.com/office/drawing/2014/main" id="{2313C5F9-B1A0-AE0E-A7B4-DA539E5297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27" y="2969765"/>
            <a:ext cx="3886038" cy="2487887"/>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58BFB1E-CD65-7B22-305A-08FDC93D5434}"/>
                  </a:ext>
                </a:extLst>
              </p:cNvPr>
              <p:cNvSpPr txBox="1"/>
              <p:nvPr/>
            </p:nvSpPr>
            <p:spPr>
              <a:xfrm>
                <a:off x="2152405" y="6031210"/>
                <a:ext cx="8660621" cy="461665"/>
              </a:xfrm>
              <a:prstGeom prst="rect">
                <a:avLst/>
              </a:prstGeom>
              <a:noFill/>
            </p:spPr>
            <p:txBody>
              <a:bodyPr wrap="square" rtlCol="0">
                <a:spAutoFit/>
              </a:bodyPr>
              <a:lstStyle/>
              <a:p>
                <a:r>
                  <a:rPr lang="en-US" altLang="ja-JP" sz="2400" dirty="0"/>
                  <a:t>n=1</a:t>
                </a:r>
                <a:r>
                  <a:rPr lang="ja-JP" altLang="en-US" sz="2400" dirty="0"/>
                  <a:t>とすると、</a:t>
                </a:r>
                <a:r>
                  <a:rPr lang="en-US" altLang="ja-JP" sz="2400" dirty="0"/>
                  <a:t> </a:t>
                </a:r>
                <a14:m>
                  <m:oMath xmlns:m="http://schemas.openxmlformats.org/officeDocument/2006/math">
                    <m:sSub>
                      <m:sSubPr>
                        <m:ctrlPr>
                          <a:rPr lang="en-US" altLang="ja-JP" sz="2400" i="1" dirty="0">
                            <a:latin typeface="Cambria Math" panose="02040503050406030204" pitchFamily="18" charset="0"/>
                          </a:rPr>
                        </m:ctrlPr>
                      </m:sSubPr>
                      <m:e>
                        <m:r>
                          <a:rPr lang="ja-JP" altLang="en-US" sz="2400" i="1" dirty="0">
                            <a:latin typeface="Cambria Math" panose="02040503050406030204" pitchFamily="18" charset="0"/>
                          </a:rPr>
                          <m:t>𝜎</m:t>
                        </m:r>
                      </m:e>
                      <m:sub>
                        <m:r>
                          <a:rPr lang="en-US" altLang="ja-JP" sz="2400" i="1" dirty="0">
                            <a:latin typeface="Cambria Math" panose="02040503050406030204" pitchFamily="18" charset="0"/>
                          </a:rPr>
                          <m:t>1</m:t>
                        </m:r>
                      </m:sub>
                    </m:sSub>
                    <m:r>
                      <a:rPr lang="en-US" altLang="ja-JP" sz="2400" b="0" i="1" dirty="0" smtClean="0">
                        <a:latin typeface="Cambria Math" panose="02040503050406030204" pitchFamily="18" charset="0"/>
                      </a:rPr>
                      <m:t>=</m:t>
                    </m:r>
                    <m:r>
                      <a:rPr lang="en-US" altLang="ja-JP" sz="2400" b="1" i="0" dirty="0" smtClean="0">
                        <a:latin typeface="Cambria Math" panose="02040503050406030204" pitchFamily="18" charset="0"/>
                      </a:rPr>
                      <m:t>𝐈</m:t>
                    </m:r>
                    <m:r>
                      <a:rPr lang="en-US" altLang="ja-JP" sz="2400" b="0" i="1" dirty="0" smtClean="0">
                        <a:latin typeface="Cambria Math" panose="02040503050406030204" pitchFamily="18" charset="0"/>
                      </a:rPr>
                      <m:t>+</m:t>
                    </m:r>
                    <m:r>
                      <m:rPr>
                        <m:sty m:val="p"/>
                      </m:rPr>
                      <a:rPr lang="en-US" altLang="ja-JP" sz="2400" i="1" dirty="0">
                        <a:latin typeface="Cambria Math" panose="02040503050406030204" pitchFamily="18" charset="0"/>
                      </a:rPr>
                      <m:t>ω</m:t>
                    </m:r>
                    <m:r>
                      <a:rPr lang="en-US" altLang="ja-JP" sz="2400" b="1" i="0" dirty="0" smtClean="0">
                        <a:latin typeface="Cambria Math" panose="02040503050406030204" pitchFamily="18" charset="0"/>
                      </a:rPr>
                      <m:t>𝐊</m:t>
                    </m:r>
                  </m:oMath>
                </a14:m>
                <a:r>
                  <a:rPr kumimoji="1" lang="ja-JP" altLang="en-US" sz="2400" dirty="0"/>
                  <a:t>→</a:t>
                </a:r>
                <a:r>
                  <a:rPr kumimoji="1" lang="en-US" altLang="ja-JP" sz="2400" dirty="0"/>
                  <a:t>(30)</a:t>
                </a:r>
                <a:r>
                  <a:rPr kumimoji="1" lang="ja-JP" altLang="en-US" sz="2400" dirty="0"/>
                  <a:t>に代入すると、</a:t>
                </a:r>
                <a:r>
                  <a:rPr kumimoji="1" lang="en-US" altLang="ja-JP" sz="2400" dirty="0"/>
                  <a:t>(28)</a:t>
                </a:r>
                <a:r>
                  <a:rPr kumimoji="1" lang="ja-JP" altLang="en-US" sz="2400" dirty="0"/>
                  <a:t>を得る</a:t>
                </a:r>
                <a:r>
                  <a:rPr kumimoji="1" lang="en-US" altLang="ja-JP" sz="2400" dirty="0"/>
                  <a:t>.</a:t>
                </a:r>
                <a:endParaRPr kumimoji="1" lang="ja-JP" altLang="en-US" sz="2400" dirty="0"/>
              </a:p>
            </p:txBody>
          </p:sp>
        </mc:Choice>
        <mc:Fallback xmlns="">
          <p:sp>
            <p:nvSpPr>
              <p:cNvPr id="12" name="テキスト ボックス 11">
                <a:extLst>
                  <a:ext uri="{FF2B5EF4-FFF2-40B4-BE49-F238E27FC236}">
                    <a16:creationId xmlns:a16="http://schemas.microsoft.com/office/drawing/2014/main" id="{858BFB1E-CD65-7B22-305A-08FDC93D5434}"/>
                  </a:ext>
                </a:extLst>
              </p:cNvPr>
              <p:cNvSpPr txBox="1">
                <a:spLocks noRot="1" noChangeAspect="1" noMove="1" noResize="1" noEditPoints="1" noAdjustHandles="1" noChangeArrowheads="1" noChangeShapeType="1" noTextEdit="1"/>
              </p:cNvSpPr>
              <p:nvPr/>
            </p:nvSpPr>
            <p:spPr>
              <a:xfrm>
                <a:off x="2152405" y="6031210"/>
                <a:ext cx="8660621" cy="461665"/>
              </a:xfrm>
              <a:prstGeom prst="rect">
                <a:avLst/>
              </a:prstGeom>
              <a:blipFill>
                <a:blip r:embed="rId5"/>
                <a:stretch>
                  <a:fillRect l="-1056" t="-10526" b="-28947"/>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38EEBAFF-61A3-5C19-40A2-721E44399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5922" y="5559574"/>
            <a:ext cx="6555652" cy="369332"/>
          </a:xfrm>
          <a:prstGeom prst="rect">
            <a:avLst/>
          </a:prstGeom>
        </p:spPr>
      </p:pic>
    </p:spTree>
    <p:extLst>
      <p:ext uri="{BB962C8B-B14F-4D97-AF65-F5344CB8AC3E}">
        <p14:creationId xmlns:p14="http://schemas.microsoft.com/office/powerpoint/2010/main" val="9339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4CE274B5-7843-2D45-1F1B-AE2782178139}"/>
              </a:ext>
            </a:extLst>
          </p:cNvPr>
          <p:cNvSpPr>
            <a:spLocks noGrp="1"/>
          </p:cNvSpPr>
          <p:nvPr>
            <p:ph type="title"/>
          </p:nvPr>
        </p:nvSpPr>
        <p:spPr>
          <a:xfrm>
            <a:off x="838200" y="365125"/>
            <a:ext cx="10515600" cy="1325563"/>
          </a:xfrm>
        </p:spPr>
        <p:txBody>
          <a:bodyPr/>
          <a:lstStyle/>
          <a:p>
            <a:r>
              <a:rPr kumimoji="1" lang="en-US" altLang="ja-JP" dirty="0"/>
              <a:t>3.1. </a:t>
            </a:r>
            <a:r>
              <a:rPr lang="en-US" altLang="ja-JP" dirty="0" err="1"/>
              <a:t>Π</a:t>
            </a:r>
            <a:r>
              <a:rPr lang="en-US" altLang="ja-JP" baseline="-25000" dirty="0" err="1"/>
              <a:t>n</a:t>
            </a:r>
            <a:r>
              <a:rPr kumimoji="1" lang="en-US" altLang="ja-JP" baseline="-25000" dirty="0"/>
              <a:t> </a:t>
            </a:r>
            <a:r>
              <a:rPr lang="en-US" altLang="ja-JP" dirty="0"/>
              <a:t>renormalization scheme</a:t>
            </a:r>
            <a:endParaRPr kumimoji="1" lang="ja-JP" altLang="en-US" baseline="-25000" dirty="0"/>
          </a:p>
        </p:txBody>
      </p:sp>
      <p:pic>
        <p:nvPicPr>
          <p:cNvPr id="6" name="コンテンツ プレースホルダー 4">
            <a:extLst>
              <a:ext uri="{FF2B5EF4-FFF2-40B4-BE49-F238E27FC236}">
                <a16:creationId xmlns:a16="http://schemas.microsoft.com/office/drawing/2014/main" id="{D502DACA-22AD-FBB0-022D-02F556F2F4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092" y="1519343"/>
            <a:ext cx="9269880" cy="831380"/>
          </a:xfrm>
        </p:spPr>
      </p:pic>
      <p:sp>
        <p:nvSpPr>
          <p:cNvPr id="7" name="テキスト ボックス 6">
            <a:extLst>
              <a:ext uri="{FF2B5EF4-FFF2-40B4-BE49-F238E27FC236}">
                <a16:creationId xmlns:a16="http://schemas.microsoft.com/office/drawing/2014/main" id="{19E7A318-EC61-4460-2A64-075DF88623E2}"/>
              </a:ext>
            </a:extLst>
          </p:cNvPr>
          <p:cNvSpPr txBox="1"/>
          <p:nvPr/>
        </p:nvSpPr>
        <p:spPr>
          <a:xfrm>
            <a:off x="877430" y="2704836"/>
            <a:ext cx="2054942" cy="461665"/>
          </a:xfrm>
          <a:prstGeom prst="rect">
            <a:avLst/>
          </a:prstGeom>
          <a:noFill/>
        </p:spPr>
        <p:txBody>
          <a:bodyPr wrap="square" rtlCol="0">
            <a:spAutoFit/>
          </a:bodyPr>
          <a:lstStyle/>
          <a:p>
            <a:r>
              <a:rPr lang="ja-JP" altLang="en-US" sz="2400" b="1" dirty="0"/>
              <a:t>→</a:t>
            </a:r>
            <a:endParaRPr kumimoji="1" lang="ja-JP" altLang="en-US" sz="2400" b="1" dirty="0"/>
          </a:p>
        </p:txBody>
      </p:sp>
      <p:pic>
        <p:nvPicPr>
          <p:cNvPr id="9" name="図 8" descr="ダイアグラム&#10;&#10;自動的に生成された説明">
            <a:extLst>
              <a:ext uri="{FF2B5EF4-FFF2-40B4-BE49-F238E27FC236}">
                <a16:creationId xmlns:a16="http://schemas.microsoft.com/office/drawing/2014/main" id="{36D2B86C-7223-BFD9-0B49-2D2F0B512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440" y="2438844"/>
            <a:ext cx="2155821" cy="934189"/>
          </a:xfrm>
          <a:prstGeom prst="rect">
            <a:avLst/>
          </a:prstGeom>
        </p:spPr>
      </p:pic>
      <p:sp>
        <p:nvSpPr>
          <p:cNvPr id="10" name="テキスト ボックス 9">
            <a:extLst>
              <a:ext uri="{FF2B5EF4-FFF2-40B4-BE49-F238E27FC236}">
                <a16:creationId xmlns:a16="http://schemas.microsoft.com/office/drawing/2014/main" id="{A13A272F-89F0-3B05-AFC6-7AC491BAA9D0}"/>
              </a:ext>
            </a:extLst>
          </p:cNvPr>
          <p:cNvSpPr txBox="1"/>
          <p:nvPr/>
        </p:nvSpPr>
        <p:spPr>
          <a:xfrm>
            <a:off x="2477728" y="3211881"/>
            <a:ext cx="3342968" cy="461665"/>
          </a:xfrm>
          <a:prstGeom prst="rect">
            <a:avLst/>
          </a:prstGeom>
          <a:noFill/>
        </p:spPr>
        <p:txBody>
          <a:bodyPr wrap="square" rtlCol="0">
            <a:spAutoFit/>
          </a:bodyPr>
          <a:lstStyle/>
          <a:p>
            <a:r>
              <a:rPr kumimoji="1" lang="ja-JP" altLang="en-US" sz="2400" dirty="0"/>
              <a:t>特に</a:t>
            </a:r>
            <a:r>
              <a:rPr kumimoji="1" lang="en-US" altLang="ja-JP" sz="2400" dirty="0"/>
              <a:t>n=1</a:t>
            </a:r>
            <a:r>
              <a:rPr kumimoji="1" lang="ja-JP" altLang="en-US" sz="2400" dirty="0"/>
              <a:t>の時、</a:t>
            </a:r>
          </a:p>
        </p:txBody>
      </p:sp>
      <p:pic>
        <p:nvPicPr>
          <p:cNvPr id="12" name="図 11">
            <a:extLst>
              <a:ext uri="{FF2B5EF4-FFF2-40B4-BE49-F238E27FC236}">
                <a16:creationId xmlns:a16="http://schemas.microsoft.com/office/drawing/2014/main" id="{7F770A04-C242-7D47-C6CA-BC907D3E3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92900"/>
            <a:ext cx="10348772" cy="606142"/>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19D8BE5-1D5B-3899-D83E-A54FB2AB2192}"/>
                  </a:ext>
                </a:extLst>
              </p:cNvPr>
              <p:cNvSpPr txBox="1"/>
              <p:nvPr/>
            </p:nvSpPr>
            <p:spPr>
              <a:xfrm>
                <a:off x="1053948" y="4381752"/>
                <a:ext cx="9844648" cy="831381"/>
              </a:xfrm>
              <a:prstGeom prst="rect">
                <a:avLst/>
              </a:prstGeom>
              <a:noFill/>
            </p:spPr>
            <p:txBody>
              <a:bodyPr wrap="square" rtlCol="0">
                <a:spAutoFit/>
              </a:bodyPr>
              <a:lstStyle/>
              <a:p>
                <a:r>
                  <a:rPr lang="ja-JP" altLang="en-US" sz="2400" dirty="0"/>
                  <a:t>もしカーネル行列の級数展開と</a:t>
                </a:r>
                <a14:m>
                  <m:oMath xmlns:m="http://schemas.openxmlformats.org/officeDocument/2006/math">
                    <m:sSub>
                      <m:sSubPr>
                        <m:ctrlPr>
                          <a:rPr lang="en-US" altLang="ja-JP" sz="2400" i="1">
                            <a:latin typeface="Cambria Math" panose="02040503050406030204" pitchFamily="18" charset="0"/>
                          </a:rPr>
                        </m:ctrlPr>
                      </m:sSubPr>
                      <m:e>
                        <m:r>
                          <a:rPr lang="en-US" altLang="ja-JP" sz="2400" b="1" i="0">
                            <a:latin typeface="Cambria Math" panose="02040503050406030204" pitchFamily="18" charset="0"/>
                          </a:rPr>
                          <m:t>𝐆</m:t>
                        </m:r>
                      </m:e>
                      <m:sub>
                        <m:r>
                          <a:rPr lang="en-US" altLang="ja-JP" sz="2400" i="1">
                            <a:latin typeface="Cambria Math" panose="02040503050406030204" pitchFamily="18" charset="0"/>
                          </a:rPr>
                          <m:t>1</m:t>
                        </m:r>
                      </m:sub>
                    </m:sSub>
                    <m:r>
                      <a:rPr lang="ja-JP" altLang="en-US" sz="2400" i="0" dirty="0">
                        <a:latin typeface="Cambria Math" panose="02040503050406030204" pitchFamily="18" charset="0"/>
                      </a:rPr>
                      <m:t>の</m:t>
                    </m:r>
                    <m:r>
                      <a:rPr lang="ja-JP" altLang="en-US" sz="2400" i="0" dirty="0" smtClean="0">
                        <a:latin typeface="Cambria Math" panose="02040503050406030204" pitchFamily="18" charset="0"/>
                      </a:rPr>
                      <m:t>級数展開</m:t>
                    </m:r>
                    <m:r>
                      <a:rPr lang="ja-JP" altLang="en-US" sz="2400" i="0" dirty="0">
                        <a:latin typeface="Cambria Math" panose="02040503050406030204" pitchFamily="18" charset="0"/>
                      </a:rPr>
                      <m:t>が</m:t>
                    </m:r>
                    <m:r>
                      <a:rPr lang="ja-JP" altLang="en-US" sz="2400" i="0" dirty="0" smtClean="0">
                        <a:latin typeface="Cambria Math" panose="02040503050406030204" pitchFamily="18" charset="0"/>
                      </a:rPr>
                      <m:t>収束</m:t>
                    </m:r>
                    <m:r>
                      <a:rPr lang="ja-JP" altLang="en-US" sz="2400" i="0" dirty="0">
                        <a:latin typeface="Cambria Math" panose="02040503050406030204" pitchFamily="18" charset="0"/>
                      </a:rPr>
                      <m:t>するなら、</m:t>
                    </m:r>
                    <m:sSub>
                      <m:sSubPr>
                        <m:ctrlPr>
                          <a:rPr lang="en-US" altLang="ja-JP" sz="2400" i="1">
                            <a:latin typeface="Cambria Math" panose="02040503050406030204" pitchFamily="18" charset="0"/>
                          </a:rPr>
                        </m:ctrlPr>
                      </m:sSubPr>
                      <m:e>
                        <m:r>
                          <a:rPr lang="en-US" altLang="ja-JP" sz="2400" b="1" i="0" smtClean="0">
                            <a:latin typeface="Cambria Math" panose="02040503050406030204" pitchFamily="18" charset="0"/>
                          </a:rPr>
                          <m:t>𝚷</m:t>
                        </m:r>
                      </m:e>
                      <m:sub>
                        <m:r>
                          <a:rPr lang="en-US" altLang="ja-JP" sz="2400" i="1">
                            <a:latin typeface="Cambria Math" panose="02040503050406030204" pitchFamily="18" charset="0"/>
                          </a:rPr>
                          <m:t>1</m:t>
                        </m:r>
                      </m:sub>
                    </m:sSub>
                    <m:r>
                      <a:rPr lang="ja-JP" altLang="en-US" sz="2400" i="0" smtClean="0">
                        <a:latin typeface="Cambria Math" panose="02040503050406030204" pitchFamily="18" charset="0"/>
                      </a:rPr>
                      <m:t>の</m:t>
                    </m:r>
                    <m:r>
                      <a:rPr lang="ja-JP" altLang="en-US" sz="2400" i="0">
                        <a:latin typeface="Cambria Math" panose="02040503050406030204" pitchFamily="18" charset="0"/>
                      </a:rPr>
                      <m:t>級数展開も</m:t>
                    </m:r>
                    <m:r>
                      <a:rPr lang="ja-JP" altLang="en-US" sz="2400" i="0" smtClean="0">
                        <a:latin typeface="Cambria Math" panose="02040503050406030204" pitchFamily="18" charset="0"/>
                      </a:rPr>
                      <m:t>収束する</m:t>
                    </m:r>
                    <m:r>
                      <a:rPr lang="en-US" altLang="ja-JP" sz="2400" b="0" i="0" smtClean="0">
                        <a:latin typeface="Cambria Math" panose="02040503050406030204" pitchFamily="18" charset="0"/>
                      </a:rPr>
                      <m:t>.</m:t>
                    </m:r>
                  </m:oMath>
                </a14:m>
                <a:endParaRPr lang="en-US" altLang="ja-JP" sz="2400" b="0" dirty="0"/>
              </a:p>
            </p:txBody>
          </p:sp>
        </mc:Choice>
        <mc:Fallback xmlns="">
          <p:sp>
            <p:nvSpPr>
              <p:cNvPr id="15" name="テキスト ボックス 14">
                <a:extLst>
                  <a:ext uri="{FF2B5EF4-FFF2-40B4-BE49-F238E27FC236}">
                    <a16:creationId xmlns:a16="http://schemas.microsoft.com/office/drawing/2014/main" id="{B19D8BE5-1D5B-3899-D83E-A54FB2AB2192}"/>
                  </a:ext>
                </a:extLst>
              </p:cNvPr>
              <p:cNvSpPr txBox="1">
                <a:spLocks noRot="1" noChangeAspect="1" noMove="1" noResize="1" noEditPoints="1" noAdjustHandles="1" noChangeArrowheads="1" noChangeShapeType="1" noTextEdit="1"/>
              </p:cNvSpPr>
              <p:nvPr/>
            </p:nvSpPr>
            <p:spPr>
              <a:xfrm>
                <a:off x="1053948" y="4381752"/>
                <a:ext cx="9844648" cy="831381"/>
              </a:xfrm>
              <a:prstGeom prst="rect">
                <a:avLst/>
              </a:prstGeom>
              <a:blipFill>
                <a:blip r:embed="rId5"/>
                <a:stretch>
                  <a:fillRect l="-991" t="-5147" b="-29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9C943660-FACD-3AD2-0D5D-7F55DE18BA65}"/>
                  </a:ext>
                </a:extLst>
              </p:cNvPr>
              <p:cNvSpPr txBox="1"/>
              <p:nvPr/>
            </p:nvSpPr>
            <p:spPr>
              <a:xfrm>
                <a:off x="1053948" y="5213133"/>
                <a:ext cx="9844648" cy="461858"/>
              </a:xfrm>
              <a:prstGeom prst="rect">
                <a:avLst/>
              </a:prstGeom>
              <a:noFill/>
            </p:spPr>
            <p:txBody>
              <a:bodyPr wrap="square" rtlCol="0">
                <a:spAutoFit/>
              </a:bodyPr>
              <a:lstStyle/>
              <a:p>
                <a:r>
                  <a:rPr lang="ja-JP" altLang="en-US" sz="2400" dirty="0"/>
                  <a:t>もし</a:t>
                </a:r>
                <a14:m>
                  <m:oMath xmlns:m="http://schemas.openxmlformats.org/officeDocument/2006/math">
                    <m:r>
                      <m:rPr>
                        <m:sty m:val="p"/>
                      </m:rPr>
                      <a:rPr lang="en-US" altLang="ja-JP" sz="2400" i="1" dirty="0">
                        <a:latin typeface="Cambria Math" panose="02040503050406030204" pitchFamily="18" charset="0"/>
                      </a:rPr>
                      <m:t>ρ</m:t>
                    </m:r>
                    <m:d>
                      <m:dPr>
                        <m:ctrlPr>
                          <a:rPr lang="en-US" altLang="ja-JP" sz="2400" b="0" i="1" dirty="0"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r>
                              <a:rPr lang="en-US" altLang="ja-JP" sz="2400" b="1" i="0" smtClean="0">
                                <a:latin typeface="Cambria Math" panose="02040503050406030204" pitchFamily="18" charset="0"/>
                              </a:rPr>
                              <m:t>𝚷</m:t>
                            </m:r>
                          </m:e>
                          <m:sub>
                            <m:r>
                              <a:rPr lang="en-US" altLang="ja-JP" sz="2400" i="1">
                                <a:latin typeface="Cambria Math" panose="02040503050406030204" pitchFamily="18" charset="0"/>
                              </a:rPr>
                              <m:t>1</m:t>
                            </m:r>
                          </m:sub>
                        </m:sSub>
                      </m:e>
                    </m:d>
                    <m:r>
                      <a:rPr lang="en-US" altLang="ja-JP" sz="2400" b="0" i="1" smtClean="0">
                        <a:latin typeface="Cambria Math" panose="02040503050406030204" pitchFamily="18" charset="0"/>
                      </a:rPr>
                      <m:t>&lt;</m:t>
                    </m:r>
                    <m:r>
                      <m:rPr>
                        <m:sty m:val="p"/>
                      </m:rPr>
                      <a:rPr lang="en-US" altLang="ja-JP" sz="2400" i="1">
                        <a:latin typeface="Cambria Math" panose="02040503050406030204" pitchFamily="18" charset="0"/>
                      </a:rPr>
                      <m:t>ρ</m:t>
                    </m:r>
                    <m:r>
                      <a:rPr lang="en-US" altLang="ja-JP" sz="2400" b="0" i="1" smtClean="0">
                        <a:latin typeface="Cambria Math" panose="02040503050406030204" pitchFamily="18" charset="0"/>
                      </a:rPr>
                      <m:t>(</m:t>
                    </m:r>
                    <m:r>
                      <a:rPr lang="en-US" altLang="ja-JP" sz="2400" b="1" i="0" smtClean="0">
                        <a:latin typeface="Cambria Math" panose="02040503050406030204" pitchFamily="18" charset="0"/>
                      </a:rPr>
                      <m:t>𝐊</m:t>
                    </m:r>
                    <m:r>
                      <a:rPr lang="en-US" altLang="ja-JP" sz="2400" b="0" i="1" smtClean="0">
                        <a:latin typeface="Cambria Math" panose="02040503050406030204" pitchFamily="18" charset="0"/>
                      </a:rPr>
                      <m:t>)</m:t>
                    </m:r>
                  </m:oMath>
                </a14:m>
                <a:r>
                  <a:rPr lang="ja-JP" altLang="en-US" sz="2400" b="0" dirty="0"/>
                  <a:t>ならば</a:t>
                </a:r>
                <a:r>
                  <a:rPr lang="ja-JP" altLang="en-US" sz="2400" dirty="0"/>
                  <a:t>、</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1">
                            <a:latin typeface="Cambria Math" panose="02040503050406030204" pitchFamily="18" charset="0"/>
                          </a:rPr>
                          <m:t>ρ</m:t>
                        </m:r>
                        <m:r>
                          <a:rPr lang="en-US" altLang="ja-JP" sz="2400" b="1" i="0" smtClean="0">
                            <a:latin typeface="Cambria Math" panose="02040503050406030204" pitchFamily="18" charset="0"/>
                          </a:rPr>
                          <m:t>(</m:t>
                        </m:r>
                        <m:r>
                          <a:rPr lang="en-US" altLang="ja-JP" sz="2400" b="1" i="0" smtClean="0">
                            <a:latin typeface="Cambria Math" panose="02040503050406030204" pitchFamily="18" charset="0"/>
                          </a:rPr>
                          <m:t>𝐆</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)&lt;1</m:t>
                    </m:r>
                  </m:oMath>
                </a14:m>
                <a:endParaRPr lang="en-US" altLang="ja-JP" sz="2400" b="0" dirty="0"/>
              </a:p>
            </p:txBody>
          </p:sp>
        </mc:Choice>
        <mc:Fallback xmlns="">
          <p:sp>
            <p:nvSpPr>
              <p:cNvPr id="2" name="テキスト ボックス 1">
                <a:extLst>
                  <a:ext uri="{FF2B5EF4-FFF2-40B4-BE49-F238E27FC236}">
                    <a16:creationId xmlns:a16="http://schemas.microsoft.com/office/drawing/2014/main" id="{9C943660-FACD-3AD2-0D5D-7F55DE18BA65}"/>
                  </a:ext>
                </a:extLst>
              </p:cNvPr>
              <p:cNvSpPr txBox="1">
                <a:spLocks noRot="1" noChangeAspect="1" noMove="1" noResize="1" noEditPoints="1" noAdjustHandles="1" noChangeArrowheads="1" noChangeShapeType="1" noTextEdit="1"/>
              </p:cNvSpPr>
              <p:nvPr/>
            </p:nvSpPr>
            <p:spPr>
              <a:xfrm>
                <a:off x="1053948" y="5213133"/>
                <a:ext cx="9844648" cy="461858"/>
              </a:xfrm>
              <a:prstGeom prst="rect">
                <a:avLst/>
              </a:prstGeom>
              <a:blipFill>
                <a:blip r:embed="rId6"/>
                <a:stretch>
                  <a:fillRect l="-991" t="-10526" b="-28947"/>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0823D898-94E8-7DE4-FA7E-58274B7580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1436" y="5926701"/>
            <a:ext cx="3194836" cy="566174"/>
          </a:xfrm>
          <a:prstGeom prst="rect">
            <a:avLst/>
          </a:prstGeom>
        </p:spPr>
      </p:pic>
    </p:spTree>
    <p:extLst>
      <p:ext uri="{BB962C8B-B14F-4D97-AF65-F5344CB8AC3E}">
        <p14:creationId xmlns:p14="http://schemas.microsoft.com/office/powerpoint/2010/main" val="1852217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4">
            <a:extLst>
              <a:ext uri="{FF2B5EF4-FFF2-40B4-BE49-F238E27FC236}">
                <a16:creationId xmlns:a16="http://schemas.microsoft.com/office/drawing/2014/main" id="{8B68FA9D-579C-B767-3059-EB3DC22B6B50}"/>
              </a:ext>
            </a:extLst>
          </p:cNvPr>
          <p:cNvSpPr txBox="1">
            <a:spLocks/>
          </p:cNvSpPr>
          <p:nvPr/>
        </p:nvSpPr>
        <p:spPr>
          <a:xfrm>
            <a:off x="867697" y="355293"/>
            <a:ext cx="5326626" cy="726256"/>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aseline="-25000" dirty="0" err="1"/>
              <a:t>Nelder</a:t>
            </a:r>
            <a:r>
              <a:rPr lang="en-US" altLang="ja-JP" baseline="-25000" dirty="0"/>
              <a:t>-Mead</a:t>
            </a:r>
            <a:r>
              <a:rPr lang="ja-JP" altLang="en-US" baseline="-25000" dirty="0"/>
              <a:t>アルゴリズム</a:t>
            </a:r>
          </a:p>
        </p:txBody>
      </p:sp>
      <p:sp>
        <p:nvSpPr>
          <p:cNvPr id="3" name="テキスト ボックス 2">
            <a:extLst>
              <a:ext uri="{FF2B5EF4-FFF2-40B4-BE49-F238E27FC236}">
                <a16:creationId xmlns:a16="http://schemas.microsoft.com/office/drawing/2014/main" id="{D80F7BAE-D1AD-16C2-7BF3-62218C68A153}"/>
              </a:ext>
            </a:extLst>
          </p:cNvPr>
          <p:cNvSpPr txBox="1"/>
          <p:nvPr/>
        </p:nvSpPr>
        <p:spPr>
          <a:xfrm>
            <a:off x="412953" y="1323083"/>
            <a:ext cx="11127443" cy="2031325"/>
          </a:xfrm>
          <a:prstGeom prst="rect">
            <a:avLst/>
          </a:prstGeom>
          <a:noFill/>
        </p:spPr>
        <p:txBody>
          <a:bodyPr wrap="square" rtlCol="0">
            <a:spAutoFit/>
          </a:bodyPr>
          <a:lstStyle/>
          <a:p>
            <a:r>
              <a:rPr kumimoji="1" lang="ja-JP" altLang="en-US" dirty="0"/>
              <a:t>関数の最小値を探すためのアルゴリズムの一つ</a:t>
            </a:r>
            <a:r>
              <a:rPr kumimoji="1" lang="en-US" altLang="ja-JP" dirty="0"/>
              <a:t>. </a:t>
            </a:r>
            <a:r>
              <a:rPr kumimoji="1" lang="ja-JP" altLang="en-US" dirty="0"/>
              <a:t>多面体 </a:t>
            </a:r>
            <a:r>
              <a:rPr kumimoji="1" lang="en-US" altLang="ja-JP" dirty="0"/>
              <a:t>(</a:t>
            </a:r>
            <a:r>
              <a:rPr kumimoji="1" lang="ja-JP" altLang="en-US" dirty="0"/>
              <a:t>三角形</a:t>
            </a:r>
            <a:r>
              <a:rPr kumimoji="1" lang="en-US" altLang="ja-JP" dirty="0"/>
              <a:t>)</a:t>
            </a:r>
            <a:r>
              <a:rPr kumimoji="1" lang="ja-JP" altLang="en-US" dirty="0"/>
              <a:t>などを用いて最小値を探す</a:t>
            </a:r>
            <a:r>
              <a:rPr kumimoji="1" lang="en-US" altLang="ja-JP" dirty="0"/>
              <a:t>.</a:t>
            </a:r>
          </a:p>
          <a:p>
            <a:r>
              <a:rPr lang="ja-JP" altLang="en-US" dirty="0"/>
              <a:t>特徴 </a:t>
            </a:r>
            <a:r>
              <a:rPr lang="en-US" altLang="ja-JP" dirty="0"/>
              <a:t>(</a:t>
            </a:r>
            <a:r>
              <a:rPr lang="ja-JP" altLang="en-US" dirty="0"/>
              <a:t>以下、</a:t>
            </a:r>
            <a:r>
              <a:rPr lang="en-US" altLang="ja-JP" dirty="0">
                <a:hlinkClick r:id="rId2"/>
              </a:rPr>
              <a:t>Python</a:t>
            </a:r>
            <a:r>
              <a:rPr lang="ja-JP" altLang="en-US" dirty="0">
                <a:hlinkClick r:id="rId2"/>
              </a:rPr>
              <a:t>で</a:t>
            </a:r>
            <a:r>
              <a:rPr lang="en-US" altLang="ja-JP" dirty="0" err="1">
                <a:hlinkClick r:id="rId2"/>
              </a:rPr>
              <a:t>Nelder</a:t>
            </a:r>
            <a:r>
              <a:rPr lang="en-US" altLang="ja-JP" dirty="0">
                <a:hlinkClick r:id="rId2"/>
              </a:rPr>
              <a:t>-Mead</a:t>
            </a:r>
            <a:r>
              <a:rPr lang="ja-JP" altLang="en-US" dirty="0">
                <a:hlinkClick r:id="rId2"/>
              </a:rPr>
              <a:t>アルゴリズムを用いた</a:t>
            </a:r>
            <a:r>
              <a:rPr lang="en-US" altLang="ja-JP" dirty="0" err="1">
                <a:hlinkClick r:id="rId2"/>
              </a:rPr>
              <a:t>Rosenbrock</a:t>
            </a:r>
            <a:r>
              <a:rPr lang="ja-JP" altLang="en-US" dirty="0">
                <a:hlinkClick r:id="rId2"/>
              </a:rPr>
              <a:t>関数の最適化とその</a:t>
            </a:r>
            <a:r>
              <a:rPr lang="en-US" altLang="ja-JP" dirty="0">
                <a:hlinkClick r:id="rId2"/>
              </a:rPr>
              <a:t>gif</a:t>
            </a:r>
            <a:r>
              <a:rPr lang="ja-JP" altLang="en-US" dirty="0">
                <a:hlinkClick r:id="rId2"/>
              </a:rPr>
              <a:t>アニメ化の方法 </a:t>
            </a:r>
            <a:r>
              <a:rPr lang="en-US" altLang="ja-JP" dirty="0">
                <a:hlinkClick r:id="rId2"/>
              </a:rPr>
              <a:t>#animation – </a:t>
            </a:r>
            <a:r>
              <a:rPr lang="en-US" altLang="ja-JP" dirty="0" err="1">
                <a:hlinkClick r:id="rId2"/>
              </a:rPr>
              <a:t>Qiita</a:t>
            </a:r>
            <a:r>
              <a:rPr lang="ja-JP" altLang="en-US" dirty="0"/>
              <a:t>から抜粋</a:t>
            </a:r>
            <a:r>
              <a:rPr lang="en-US" altLang="ja-JP" dirty="0"/>
              <a:t>): </a:t>
            </a:r>
          </a:p>
          <a:p>
            <a:r>
              <a:rPr lang="en-US" altLang="ja-JP" dirty="0"/>
              <a:t>1. </a:t>
            </a:r>
            <a:r>
              <a:rPr lang="ja-JP" altLang="en-US" dirty="0"/>
              <a:t>単純かつ適用範囲が広い</a:t>
            </a:r>
            <a:r>
              <a:rPr lang="en-US" altLang="ja-JP" dirty="0"/>
              <a:t>.</a:t>
            </a:r>
          </a:p>
          <a:p>
            <a:r>
              <a:rPr lang="en-US" altLang="ja-JP" b="1" i="0" dirty="0">
                <a:effectLst/>
                <a:latin typeface="YakuHanJPs"/>
              </a:rPr>
              <a:t>2. </a:t>
            </a:r>
            <a:r>
              <a:rPr lang="ja-JP" altLang="en-US" b="1" i="0" dirty="0">
                <a:effectLst/>
                <a:latin typeface="YakuHanJPs"/>
              </a:rPr>
              <a:t>勾配情報を必要としないため、微分不可能な問題やノイズの多い問題に適している</a:t>
            </a:r>
            <a:r>
              <a:rPr lang="en-US" altLang="ja-JP" b="1" i="0" dirty="0">
                <a:effectLst/>
                <a:latin typeface="YakuHanJPs"/>
              </a:rPr>
              <a:t>.</a:t>
            </a:r>
          </a:p>
          <a:p>
            <a:r>
              <a:rPr lang="en-US" altLang="ja-JP" dirty="0">
                <a:latin typeface="YakuHanJPs"/>
              </a:rPr>
              <a:t>2.</a:t>
            </a:r>
            <a:r>
              <a:rPr lang="ja-JP" altLang="en-US" dirty="0">
                <a:latin typeface="YakuHanJPs"/>
              </a:rPr>
              <a:t> </a:t>
            </a:r>
            <a:r>
              <a:rPr lang="ja-JP" altLang="en-US" b="0" i="0" dirty="0">
                <a:effectLst/>
                <a:latin typeface="YakuHanJPs"/>
              </a:rPr>
              <a:t>局所最適解に収束する傾向があり、大規模な問題や複雑な最適化問題には効果が限られる場合がある</a:t>
            </a:r>
            <a:r>
              <a:rPr lang="en-US" altLang="ja-JP" b="0" i="0" dirty="0">
                <a:effectLst/>
                <a:latin typeface="YakuHanJPs"/>
              </a:rPr>
              <a:t>.</a:t>
            </a:r>
          </a:p>
          <a:p>
            <a:r>
              <a:rPr lang="en-US" altLang="ja-JP" b="0" i="0" dirty="0">
                <a:effectLst/>
                <a:latin typeface="YakuHanJPs"/>
              </a:rPr>
              <a:t>3. </a:t>
            </a:r>
            <a:r>
              <a:rPr lang="ja-JP" altLang="en-US" b="0" i="0" dirty="0">
                <a:effectLst/>
                <a:latin typeface="YakuHanJPs"/>
              </a:rPr>
              <a:t>多面体の初期配置やパラメータの選択が結果に大きく影響するため、注意深い設定が必要</a:t>
            </a:r>
            <a:r>
              <a:rPr lang="en-US" altLang="ja-JP" b="0" i="0" dirty="0">
                <a:effectLst/>
                <a:latin typeface="YakuHanJPs"/>
              </a:rPr>
              <a:t>.</a:t>
            </a:r>
            <a:endParaRPr kumimoji="1" lang="ja-JP" altLang="en-US" dirty="0"/>
          </a:p>
        </p:txBody>
      </p:sp>
      <p:sp>
        <p:nvSpPr>
          <p:cNvPr id="10" name="テキスト ボックス 9">
            <a:extLst>
              <a:ext uri="{FF2B5EF4-FFF2-40B4-BE49-F238E27FC236}">
                <a16:creationId xmlns:a16="http://schemas.microsoft.com/office/drawing/2014/main" id="{F24079D1-CD39-6DBA-AC38-0E1924185D4C}"/>
              </a:ext>
            </a:extLst>
          </p:cNvPr>
          <p:cNvSpPr txBox="1"/>
          <p:nvPr/>
        </p:nvSpPr>
        <p:spPr>
          <a:xfrm>
            <a:off x="412953" y="3366927"/>
            <a:ext cx="914398" cy="369332"/>
          </a:xfrm>
          <a:prstGeom prst="rect">
            <a:avLst/>
          </a:prstGeom>
          <a:noFill/>
        </p:spPr>
        <p:txBody>
          <a:bodyPr wrap="square" rtlCol="0">
            <a:spAutoFit/>
          </a:bodyPr>
          <a:lstStyle/>
          <a:p>
            <a:r>
              <a:rPr kumimoji="1" lang="en-US" altLang="ja-JP" dirty="0" err="1"/>
              <a:t>Im</a:t>
            </a:r>
            <a:r>
              <a:rPr kumimoji="1" lang="en-US" altLang="ja-JP" dirty="0"/>
              <a:t>(ω)</a:t>
            </a:r>
            <a:endParaRPr kumimoji="1" lang="ja-JP" altLang="en-US" dirty="0"/>
          </a:p>
        </p:txBody>
      </p:sp>
      <p:grpSp>
        <p:nvGrpSpPr>
          <p:cNvPr id="22" name="グループ化 21">
            <a:extLst>
              <a:ext uri="{FF2B5EF4-FFF2-40B4-BE49-F238E27FC236}">
                <a16:creationId xmlns:a16="http://schemas.microsoft.com/office/drawing/2014/main" id="{4E135956-6A77-2769-370E-769C5D6487A8}"/>
              </a:ext>
            </a:extLst>
          </p:cNvPr>
          <p:cNvGrpSpPr/>
          <p:nvPr/>
        </p:nvGrpSpPr>
        <p:grpSpPr>
          <a:xfrm>
            <a:off x="828368" y="3677265"/>
            <a:ext cx="3586316" cy="2573904"/>
            <a:chOff x="828368" y="3677265"/>
            <a:chExt cx="3586316" cy="2573904"/>
          </a:xfrm>
        </p:grpSpPr>
        <p:sp>
          <p:nvSpPr>
            <p:cNvPr id="4" name="二等辺三角形 3">
              <a:extLst>
                <a:ext uri="{FF2B5EF4-FFF2-40B4-BE49-F238E27FC236}">
                  <a16:creationId xmlns:a16="http://schemas.microsoft.com/office/drawing/2014/main" id="{0083C803-B154-E86D-72AA-C7FE821B6C88}"/>
                </a:ext>
              </a:extLst>
            </p:cNvPr>
            <p:cNvSpPr/>
            <p:nvPr/>
          </p:nvSpPr>
          <p:spPr>
            <a:xfrm>
              <a:off x="1101213" y="4424516"/>
              <a:ext cx="1553497" cy="95372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4FD926DB-A78E-AE71-DD4F-9820A9208DE5}"/>
                </a:ext>
              </a:extLst>
            </p:cNvPr>
            <p:cNvCxnSpPr>
              <a:cxnSpLocks/>
            </p:cNvCxnSpPr>
            <p:nvPr/>
          </p:nvCxnSpPr>
          <p:spPr>
            <a:xfrm flipV="1">
              <a:off x="828368" y="3677265"/>
              <a:ext cx="0" cy="23892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55B2A855-7AC8-E564-E414-5DB4805A81EB}"/>
                </a:ext>
              </a:extLst>
            </p:cNvPr>
            <p:cNvCxnSpPr>
              <a:cxnSpLocks/>
            </p:cNvCxnSpPr>
            <p:nvPr/>
          </p:nvCxnSpPr>
          <p:spPr>
            <a:xfrm>
              <a:off x="828368" y="6066503"/>
              <a:ext cx="254409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63171DF3-19CD-2024-FA5C-9D5D2BE0F5BB}"/>
                </a:ext>
              </a:extLst>
            </p:cNvPr>
            <p:cNvSpPr txBox="1"/>
            <p:nvPr/>
          </p:nvSpPr>
          <p:spPr>
            <a:xfrm>
              <a:off x="3372465" y="5881837"/>
              <a:ext cx="1042219" cy="369332"/>
            </a:xfrm>
            <a:prstGeom prst="rect">
              <a:avLst/>
            </a:prstGeom>
            <a:noFill/>
          </p:spPr>
          <p:txBody>
            <a:bodyPr wrap="square" rtlCol="0">
              <a:spAutoFit/>
            </a:bodyPr>
            <a:lstStyle/>
            <a:p>
              <a:r>
                <a:rPr kumimoji="1" lang="en-US" altLang="ja-JP" dirty="0"/>
                <a:t>Re(ω)</a:t>
              </a:r>
              <a:endParaRPr kumimoji="1" lang="ja-JP" altLang="en-US" dirty="0"/>
            </a:p>
          </p:txBody>
        </p:sp>
        <p:sp>
          <p:nvSpPr>
            <p:cNvPr id="13" name="楕円 12">
              <a:extLst>
                <a:ext uri="{FF2B5EF4-FFF2-40B4-BE49-F238E27FC236}">
                  <a16:creationId xmlns:a16="http://schemas.microsoft.com/office/drawing/2014/main" id="{FC5F85AE-DD5E-961A-B921-0AEDDE0DF192}"/>
                </a:ext>
              </a:extLst>
            </p:cNvPr>
            <p:cNvSpPr/>
            <p:nvPr/>
          </p:nvSpPr>
          <p:spPr>
            <a:xfrm>
              <a:off x="1818967" y="4361680"/>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楕円 13">
              <a:extLst>
                <a:ext uri="{FF2B5EF4-FFF2-40B4-BE49-F238E27FC236}">
                  <a16:creationId xmlns:a16="http://schemas.microsoft.com/office/drawing/2014/main" id="{FE409945-AE07-1E6A-691F-2BFA745EBB1D}"/>
                </a:ext>
              </a:extLst>
            </p:cNvPr>
            <p:cNvSpPr/>
            <p:nvPr/>
          </p:nvSpPr>
          <p:spPr>
            <a:xfrm>
              <a:off x="2569910" y="5267321"/>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AA18CD6-5686-6054-9A0F-286201E37B0B}"/>
                </a:ext>
              </a:extLst>
            </p:cNvPr>
            <p:cNvSpPr/>
            <p:nvPr/>
          </p:nvSpPr>
          <p:spPr>
            <a:xfrm>
              <a:off x="1068026" y="5282069"/>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ADB0429-F9AC-8622-B631-7D52E95A332B}"/>
                </a:ext>
              </a:extLst>
            </p:cNvPr>
            <p:cNvSpPr txBox="1"/>
            <p:nvPr/>
          </p:nvSpPr>
          <p:spPr>
            <a:xfrm>
              <a:off x="1731706" y="3903095"/>
              <a:ext cx="737419" cy="369332"/>
            </a:xfrm>
            <a:prstGeom prst="rect">
              <a:avLst/>
            </a:prstGeom>
            <a:noFill/>
          </p:spPr>
          <p:txBody>
            <a:bodyPr wrap="square" rtlCol="0">
              <a:spAutoFit/>
            </a:bodyPr>
            <a:lstStyle/>
            <a:p>
              <a:r>
                <a:rPr kumimoji="1" lang="en-US" altLang="ja-JP" dirty="0"/>
                <a:t>1</a:t>
              </a:r>
              <a:endParaRPr kumimoji="1" lang="ja-JP" altLang="en-US" dirty="0"/>
            </a:p>
          </p:txBody>
        </p:sp>
        <p:sp>
          <p:nvSpPr>
            <p:cNvPr id="19" name="テキスト ボックス 18">
              <a:extLst>
                <a:ext uri="{FF2B5EF4-FFF2-40B4-BE49-F238E27FC236}">
                  <a16:creationId xmlns:a16="http://schemas.microsoft.com/office/drawing/2014/main" id="{D59DBD02-AA88-0962-E3A0-F6E1B5F6AC5E}"/>
                </a:ext>
              </a:extLst>
            </p:cNvPr>
            <p:cNvSpPr txBox="1"/>
            <p:nvPr/>
          </p:nvSpPr>
          <p:spPr>
            <a:xfrm>
              <a:off x="843116" y="5445999"/>
              <a:ext cx="737419" cy="369332"/>
            </a:xfrm>
            <a:prstGeom prst="rect">
              <a:avLst/>
            </a:prstGeom>
            <a:noFill/>
          </p:spPr>
          <p:txBody>
            <a:bodyPr wrap="square" rtlCol="0">
              <a:spAutoFit/>
            </a:bodyPr>
            <a:lstStyle/>
            <a:p>
              <a:r>
                <a:rPr lang="en-US" altLang="ja-JP" dirty="0"/>
                <a:t>2</a:t>
              </a:r>
              <a:endParaRPr kumimoji="1" lang="ja-JP" altLang="en-US" dirty="0"/>
            </a:p>
          </p:txBody>
        </p:sp>
        <p:sp>
          <p:nvSpPr>
            <p:cNvPr id="20" name="テキスト ボックス 19">
              <a:extLst>
                <a:ext uri="{FF2B5EF4-FFF2-40B4-BE49-F238E27FC236}">
                  <a16:creationId xmlns:a16="http://schemas.microsoft.com/office/drawing/2014/main" id="{A0CB0138-40E8-DD53-E061-0B600295769E}"/>
                </a:ext>
              </a:extLst>
            </p:cNvPr>
            <p:cNvSpPr txBox="1"/>
            <p:nvPr/>
          </p:nvSpPr>
          <p:spPr>
            <a:xfrm>
              <a:off x="2687897" y="5327840"/>
              <a:ext cx="737419" cy="369332"/>
            </a:xfrm>
            <a:prstGeom prst="rect">
              <a:avLst/>
            </a:prstGeom>
            <a:noFill/>
          </p:spPr>
          <p:txBody>
            <a:bodyPr wrap="square" rtlCol="0">
              <a:spAutoFit/>
            </a:bodyPr>
            <a:lstStyle/>
            <a:p>
              <a:r>
                <a:rPr lang="en-US" altLang="ja-JP" dirty="0"/>
                <a:t>3</a:t>
              </a:r>
              <a:endParaRPr kumimoji="1" lang="ja-JP" altLang="en-US" dirty="0"/>
            </a:p>
          </p:txBody>
        </p:sp>
      </p:grpSp>
      <p:sp>
        <p:nvSpPr>
          <p:cNvPr id="21" name="矢印: 右 20">
            <a:extLst>
              <a:ext uri="{FF2B5EF4-FFF2-40B4-BE49-F238E27FC236}">
                <a16:creationId xmlns:a16="http://schemas.microsoft.com/office/drawing/2014/main" id="{8E2A17F9-7A6D-B2DB-6C87-435D60D0C15B}"/>
              </a:ext>
            </a:extLst>
          </p:cNvPr>
          <p:cNvSpPr/>
          <p:nvPr/>
        </p:nvSpPr>
        <p:spPr>
          <a:xfrm>
            <a:off x="4984955" y="4892084"/>
            <a:ext cx="1209368" cy="77996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CC60D86C-22DD-A2B9-F1AA-88ED9B06A229}"/>
              </a:ext>
            </a:extLst>
          </p:cNvPr>
          <p:cNvSpPr/>
          <p:nvPr/>
        </p:nvSpPr>
        <p:spPr>
          <a:xfrm flipV="1">
            <a:off x="8778979" y="5437239"/>
            <a:ext cx="1553497" cy="751093"/>
          </a:xfrm>
          <a:prstGeom prst="triangle">
            <a:avLst>
              <a:gd name="adj" fmla="val 493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BE21F3E8-B02D-6960-2334-293BEA23BC82}"/>
              </a:ext>
            </a:extLst>
          </p:cNvPr>
          <p:cNvCxnSpPr>
            <a:cxnSpLocks/>
          </p:cNvCxnSpPr>
          <p:nvPr/>
        </p:nvCxnSpPr>
        <p:spPr>
          <a:xfrm flipV="1">
            <a:off x="8506134" y="3736259"/>
            <a:ext cx="0" cy="23892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DCF23039-20DA-38CE-5A7B-A50391DCD03F}"/>
              </a:ext>
            </a:extLst>
          </p:cNvPr>
          <p:cNvCxnSpPr>
            <a:cxnSpLocks/>
          </p:cNvCxnSpPr>
          <p:nvPr/>
        </p:nvCxnSpPr>
        <p:spPr>
          <a:xfrm>
            <a:off x="8506134" y="6125497"/>
            <a:ext cx="254409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321E2DF8-9DCA-AEC3-865A-169B8E9135F3}"/>
              </a:ext>
            </a:extLst>
          </p:cNvPr>
          <p:cNvSpPr txBox="1"/>
          <p:nvPr/>
        </p:nvSpPr>
        <p:spPr>
          <a:xfrm>
            <a:off x="11050231" y="5940831"/>
            <a:ext cx="1042219" cy="369332"/>
          </a:xfrm>
          <a:prstGeom prst="rect">
            <a:avLst/>
          </a:prstGeom>
          <a:noFill/>
        </p:spPr>
        <p:txBody>
          <a:bodyPr wrap="square" rtlCol="0">
            <a:spAutoFit/>
          </a:bodyPr>
          <a:lstStyle/>
          <a:p>
            <a:r>
              <a:rPr kumimoji="1" lang="en-US" altLang="ja-JP" dirty="0"/>
              <a:t>Re(ω)</a:t>
            </a:r>
            <a:endParaRPr kumimoji="1" lang="ja-JP" altLang="en-US" dirty="0"/>
          </a:p>
        </p:txBody>
      </p:sp>
      <p:sp>
        <p:nvSpPr>
          <p:cNvPr id="28" name="楕円 27">
            <a:extLst>
              <a:ext uri="{FF2B5EF4-FFF2-40B4-BE49-F238E27FC236}">
                <a16:creationId xmlns:a16="http://schemas.microsoft.com/office/drawing/2014/main" id="{11646B1C-F2A6-7CBC-F852-019360C7AF87}"/>
              </a:ext>
            </a:extLst>
          </p:cNvPr>
          <p:cNvSpPr/>
          <p:nvPr/>
        </p:nvSpPr>
        <p:spPr>
          <a:xfrm>
            <a:off x="9496733" y="6188333"/>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17D0DAD-AE0E-9F44-96B9-F53C78698EEA}"/>
              </a:ext>
            </a:extLst>
          </p:cNvPr>
          <p:cNvSpPr/>
          <p:nvPr/>
        </p:nvSpPr>
        <p:spPr>
          <a:xfrm>
            <a:off x="10247676" y="5326315"/>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7556D645-E35D-BE89-9378-7F3C17C5E2A4}"/>
              </a:ext>
            </a:extLst>
          </p:cNvPr>
          <p:cNvSpPr/>
          <p:nvPr/>
        </p:nvSpPr>
        <p:spPr>
          <a:xfrm>
            <a:off x="8745792" y="5341063"/>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656B90A2-DF83-3871-7D2F-1E61747E00AD}"/>
              </a:ext>
            </a:extLst>
          </p:cNvPr>
          <p:cNvSpPr txBox="1"/>
          <p:nvPr/>
        </p:nvSpPr>
        <p:spPr>
          <a:xfrm>
            <a:off x="9151991" y="6365490"/>
            <a:ext cx="737419" cy="369332"/>
          </a:xfrm>
          <a:prstGeom prst="rect">
            <a:avLst/>
          </a:prstGeom>
          <a:noFill/>
        </p:spPr>
        <p:txBody>
          <a:bodyPr wrap="square" rtlCol="0">
            <a:spAutoFit/>
          </a:bodyPr>
          <a:lstStyle/>
          <a:p>
            <a:r>
              <a:rPr kumimoji="1" lang="en-US" altLang="ja-JP" dirty="0"/>
              <a:t>1’</a:t>
            </a:r>
            <a:endParaRPr kumimoji="1" lang="ja-JP" altLang="en-US" dirty="0"/>
          </a:p>
        </p:txBody>
      </p:sp>
      <p:sp>
        <p:nvSpPr>
          <p:cNvPr id="32" name="テキスト ボックス 31">
            <a:extLst>
              <a:ext uri="{FF2B5EF4-FFF2-40B4-BE49-F238E27FC236}">
                <a16:creationId xmlns:a16="http://schemas.microsoft.com/office/drawing/2014/main" id="{1E81D154-678D-7F16-A273-19E31928D1DF}"/>
              </a:ext>
            </a:extLst>
          </p:cNvPr>
          <p:cNvSpPr txBox="1"/>
          <p:nvPr/>
        </p:nvSpPr>
        <p:spPr>
          <a:xfrm>
            <a:off x="8520882" y="5504993"/>
            <a:ext cx="737419" cy="369332"/>
          </a:xfrm>
          <a:prstGeom prst="rect">
            <a:avLst/>
          </a:prstGeom>
          <a:noFill/>
        </p:spPr>
        <p:txBody>
          <a:bodyPr wrap="square" rtlCol="0">
            <a:spAutoFit/>
          </a:bodyPr>
          <a:lstStyle/>
          <a:p>
            <a:r>
              <a:rPr lang="en-US" altLang="ja-JP" dirty="0"/>
              <a:t>2</a:t>
            </a:r>
            <a:endParaRPr kumimoji="1" lang="ja-JP" altLang="en-US" dirty="0"/>
          </a:p>
        </p:txBody>
      </p:sp>
      <p:sp>
        <p:nvSpPr>
          <p:cNvPr id="33" name="テキスト ボックス 32">
            <a:extLst>
              <a:ext uri="{FF2B5EF4-FFF2-40B4-BE49-F238E27FC236}">
                <a16:creationId xmlns:a16="http://schemas.microsoft.com/office/drawing/2014/main" id="{71CCEFDB-0E61-985B-089D-3FBF8546419D}"/>
              </a:ext>
            </a:extLst>
          </p:cNvPr>
          <p:cNvSpPr txBox="1"/>
          <p:nvPr/>
        </p:nvSpPr>
        <p:spPr>
          <a:xfrm>
            <a:off x="10365663" y="5386834"/>
            <a:ext cx="737419" cy="369332"/>
          </a:xfrm>
          <a:prstGeom prst="rect">
            <a:avLst/>
          </a:prstGeom>
          <a:noFill/>
        </p:spPr>
        <p:txBody>
          <a:bodyPr wrap="square" rtlCol="0">
            <a:spAutoFit/>
          </a:bodyPr>
          <a:lstStyle/>
          <a:p>
            <a:r>
              <a:rPr lang="en-US" altLang="ja-JP" dirty="0"/>
              <a:t>3</a:t>
            </a:r>
            <a:endParaRPr kumimoji="1" lang="ja-JP" altLang="en-US" dirty="0"/>
          </a:p>
        </p:txBody>
      </p:sp>
      <p:sp>
        <p:nvSpPr>
          <p:cNvPr id="34" name="テキスト ボックス 33">
            <a:extLst>
              <a:ext uri="{FF2B5EF4-FFF2-40B4-BE49-F238E27FC236}">
                <a16:creationId xmlns:a16="http://schemas.microsoft.com/office/drawing/2014/main" id="{4945D08A-9E12-19C1-833E-54740DF8924B}"/>
              </a:ext>
            </a:extLst>
          </p:cNvPr>
          <p:cNvSpPr txBox="1"/>
          <p:nvPr/>
        </p:nvSpPr>
        <p:spPr>
          <a:xfrm>
            <a:off x="2549016" y="4023766"/>
            <a:ext cx="5971866" cy="369332"/>
          </a:xfrm>
          <a:prstGeom prst="rect">
            <a:avLst/>
          </a:prstGeom>
          <a:noFill/>
        </p:spPr>
        <p:txBody>
          <a:bodyPr wrap="square" rtlCol="0">
            <a:spAutoFit/>
          </a:bodyPr>
          <a:lstStyle/>
          <a:p>
            <a:r>
              <a:rPr lang="ja-JP" altLang="en-US" dirty="0">
                <a:latin typeface="YakuHanJPs"/>
              </a:rPr>
              <a:t>最も関数値が大きい</a:t>
            </a:r>
            <a:r>
              <a:rPr lang="ja-JP" altLang="en-US" b="0" i="0" dirty="0">
                <a:effectLst/>
                <a:latin typeface="YakuHanJPs"/>
              </a:rPr>
              <a:t>点を</a:t>
            </a:r>
            <a:r>
              <a:rPr lang="ja-JP" altLang="en-US" b="0" i="0" dirty="0">
                <a:solidFill>
                  <a:srgbClr val="FF0000"/>
                </a:solidFill>
                <a:effectLst/>
                <a:latin typeface="YakuHanJPs"/>
              </a:rPr>
              <a:t>反射</a:t>
            </a:r>
            <a:r>
              <a:rPr lang="ja-JP" altLang="en-US" b="0" i="0" dirty="0">
                <a:effectLst/>
                <a:latin typeface="YakuHanJPs"/>
              </a:rPr>
              <a:t>、拡大、収縮、または縮小</a:t>
            </a:r>
            <a:endParaRPr kumimoji="1" lang="ja-JP" altLang="en-US" dirty="0"/>
          </a:p>
        </p:txBody>
      </p:sp>
      <p:cxnSp>
        <p:nvCxnSpPr>
          <p:cNvPr id="37" name="直線矢印コネクタ 36">
            <a:extLst>
              <a:ext uri="{FF2B5EF4-FFF2-40B4-BE49-F238E27FC236}">
                <a16:creationId xmlns:a16="http://schemas.microsoft.com/office/drawing/2014/main" id="{7AAB823B-AE34-7538-437F-5CD32B6307B4}"/>
              </a:ext>
            </a:extLst>
          </p:cNvPr>
          <p:cNvCxnSpPr>
            <a:endCxn id="31" idx="1"/>
          </p:cNvCxnSpPr>
          <p:nvPr/>
        </p:nvCxnSpPr>
        <p:spPr>
          <a:xfrm>
            <a:off x="2040812" y="4371063"/>
            <a:ext cx="7111179" cy="21790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7DFA791D-262B-F132-29CB-C7FCC535C8CD}"/>
                  </a:ext>
                </a:extLst>
              </p:cNvPr>
              <p:cNvSpPr txBox="1"/>
              <p:nvPr/>
            </p:nvSpPr>
            <p:spPr>
              <a:xfrm>
                <a:off x="735266" y="6307448"/>
                <a:ext cx="3467717" cy="369332"/>
              </a:xfrm>
              <a:prstGeom prst="rect">
                <a:avLst/>
              </a:prstGeom>
              <a:noFill/>
            </p:spPr>
            <p:txBody>
              <a:bodyPr wrap="square" rtlCol="0">
                <a:spAutoFit/>
              </a:bodyPr>
              <a:lstStyle/>
              <a:p>
                <a14:m>
                  <m:oMath xmlns:m="http://schemas.openxmlformats.org/officeDocument/2006/math">
                    <m:r>
                      <a:rPr kumimoji="1" lang="ja-JP" altLang="en-US" i="1" smtClean="0">
                        <a:latin typeface="Cambria Math" panose="02040503050406030204" pitchFamily="18" charset="0"/>
                      </a:rPr>
                      <m:t>𝜌</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m:t>
                    </m:r>
                  </m:oMath>
                </a14:m>
                <a:r>
                  <a:rPr kumimoji="1" lang="ja-JP" altLang="en-US" dirty="0"/>
                  <a:t>の最小値</a:t>
                </a:r>
                <a:r>
                  <a:rPr lang="ja-JP" altLang="en-US" dirty="0"/>
                  <a:t>を探したい </a:t>
                </a:r>
                <a:r>
                  <a:rPr lang="en-US" altLang="ja-JP" dirty="0"/>
                  <a:t>!!</a:t>
                </a:r>
                <a:endParaRPr kumimoji="1" lang="ja-JP" altLang="en-US" dirty="0"/>
              </a:p>
            </p:txBody>
          </p:sp>
        </mc:Choice>
        <mc:Fallback xmlns="">
          <p:sp>
            <p:nvSpPr>
              <p:cNvPr id="38" name="テキスト ボックス 37">
                <a:extLst>
                  <a:ext uri="{FF2B5EF4-FFF2-40B4-BE49-F238E27FC236}">
                    <a16:creationId xmlns:a16="http://schemas.microsoft.com/office/drawing/2014/main" id="{7DFA791D-262B-F132-29CB-C7FCC535C8CD}"/>
                  </a:ext>
                </a:extLst>
              </p:cNvPr>
              <p:cNvSpPr txBox="1">
                <a:spLocks noRot="1" noChangeAspect="1" noMove="1" noResize="1" noEditPoints="1" noAdjustHandles="1" noChangeArrowheads="1" noChangeShapeType="1" noTextEdit="1"/>
              </p:cNvSpPr>
              <p:nvPr/>
            </p:nvSpPr>
            <p:spPr>
              <a:xfrm>
                <a:off x="735266" y="6307448"/>
                <a:ext cx="3467717" cy="369332"/>
              </a:xfrm>
              <a:prstGeom prst="rect">
                <a:avLst/>
              </a:prstGeom>
              <a:blipFill>
                <a:blip r:embed="rId3"/>
                <a:stretch>
                  <a:fillRect t="-8333" b="-28333"/>
                </a:stretch>
              </a:blipFill>
            </p:spPr>
            <p:txBody>
              <a:bodyPr/>
              <a:lstStyle/>
              <a:p>
                <a:r>
                  <a:rPr lang="ja-JP" altLang="en-US">
                    <a:noFill/>
                  </a:rPr>
                  <a:t> </a:t>
                </a:r>
              </a:p>
            </p:txBody>
          </p:sp>
        </mc:Fallback>
      </mc:AlternateContent>
      <p:sp>
        <p:nvSpPr>
          <p:cNvPr id="12" name="楕円 11">
            <a:extLst>
              <a:ext uri="{FF2B5EF4-FFF2-40B4-BE49-F238E27FC236}">
                <a16:creationId xmlns:a16="http://schemas.microsoft.com/office/drawing/2014/main" id="{30416DE5-6E83-9588-941A-D6AD1750478F}"/>
              </a:ext>
            </a:extLst>
          </p:cNvPr>
          <p:cNvSpPr/>
          <p:nvPr/>
        </p:nvSpPr>
        <p:spPr>
          <a:xfrm>
            <a:off x="1814666" y="5322783"/>
            <a:ext cx="117987" cy="125672"/>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3C47EB0-09E3-B9A3-5638-0CF66A34C117}"/>
              </a:ext>
            </a:extLst>
          </p:cNvPr>
          <p:cNvSpPr txBox="1"/>
          <p:nvPr/>
        </p:nvSpPr>
        <p:spPr>
          <a:xfrm>
            <a:off x="1294174" y="5539095"/>
            <a:ext cx="1805447" cy="369332"/>
          </a:xfrm>
          <a:prstGeom prst="rect">
            <a:avLst/>
          </a:prstGeom>
          <a:noFill/>
        </p:spPr>
        <p:txBody>
          <a:bodyPr wrap="square" rtlCol="0">
            <a:spAutoFit/>
          </a:bodyPr>
          <a:lstStyle/>
          <a:p>
            <a:r>
              <a:rPr lang="en-US" altLang="ja-JP" dirty="0"/>
              <a:t>2</a:t>
            </a:r>
            <a:r>
              <a:rPr lang="ja-JP" altLang="en-US" dirty="0"/>
              <a:t>と</a:t>
            </a:r>
            <a:r>
              <a:rPr lang="en-US" altLang="ja-JP" dirty="0"/>
              <a:t>3</a:t>
            </a:r>
            <a:r>
              <a:rPr lang="ja-JP" altLang="en-US" dirty="0"/>
              <a:t>の重心</a:t>
            </a:r>
            <a:endParaRPr kumimoji="1" lang="ja-JP" altLang="en-US" dirty="0"/>
          </a:p>
        </p:txBody>
      </p:sp>
      <p:cxnSp>
        <p:nvCxnSpPr>
          <p:cNvPr id="23" name="直線コネクタ 22">
            <a:extLst>
              <a:ext uri="{FF2B5EF4-FFF2-40B4-BE49-F238E27FC236}">
                <a16:creationId xmlns:a16="http://schemas.microsoft.com/office/drawing/2014/main" id="{A612AD1C-BA56-3F02-CE25-7AEF236C72A5}"/>
              </a:ext>
            </a:extLst>
          </p:cNvPr>
          <p:cNvCxnSpPr>
            <a:cxnSpLocks/>
            <a:stCxn id="13" idx="4"/>
            <a:endCxn id="12" idx="0"/>
          </p:cNvCxnSpPr>
          <p:nvPr/>
        </p:nvCxnSpPr>
        <p:spPr>
          <a:xfrm flipH="1">
            <a:off x="1873660" y="4487352"/>
            <a:ext cx="4301" cy="835431"/>
          </a:xfrm>
          <a:prstGeom prst="line">
            <a:avLst/>
          </a:prstGeom>
        </p:spPr>
        <p:style>
          <a:lnRef idx="2">
            <a:schemeClr val="accent1"/>
          </a:lnRef>
          <a:fillRef idx="0">
            <a:schemeClr val="accent1"/>
          </a:fillRef>
          <a:effectRef idx="1">
            <a:schemeClr val="accent1"/>
          </a:effectRef>
          <a:fontRef idx="minor">
            <a:schemeClr val="tx1"/>
          </a:fontRef>
        </p:style>
      </p:cxnSp>
      <p:sp>
        <p:nvSpPr>
          <p:cNvPr id="36" name="楕円 35">
            <a:extLst>
              <a:ext uri="{FF2B5EF4-FFF2-40B4-BE49-F238E27FC236}">
                <a16:creationId xmlns:a16="http://schemas.microsoft.com/office/drawing/2014/main" id="{2BBD54B4-AA67-CF78-B961-EED982E751A1}"/>
              </a:ext>
            </a:extLst>
          </p:cNvPr>
          <p:cNvSpPr/>
          <p:nvPr/>
        </p:nvSpPr>
        <p:spPr>
          <a:xfrm>
            <a:off x="9496732" y="5366716"/>
            <a:ext cx="117987" cy="125672"/>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0BC9816E-AA65-BCA9-6237-70F394AB343B}"/>
              </a:ext>
            </a:extLst>
          </p:cNvPr>
          <p:cNvSpPr/>
          <p:nvPr/>
        </p:nvSpPr>
        <p:spPr>
          <a:xfrm>
            <a:off x="9517019" y="4428047"/>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0" name="直線コネクタ 39">
            <a:extLst>
              <a:ext uri="{FF2B5EF4-FFF2-40B4-BE49-F238E27FC236}">
                <a16:creationId xmlns:a16="http://schemas.microsoft.com/office/drawing/2014/main" id="{23AF3802-80FF-D29C-E7FD-2B9F867BB2ED}"/>
              </a:ext>
            </a:extLst>
          </p:cNvPr>
          <p:cNvCxnSpPr>
            <a:cxnSpLocks/>
          </p:cNvCxnSpPr>
          <p:nvPr/>
        </p:nvCxnSpPr>
        <p:spPr>
          <a:xfrm flipH="1">
            <a:off x="9553274" y="4553720"/>
            <a:ext cx="4301" cy="835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66E77667-0FF2-3B46-EBE8-AEAB42C41223}"/>
              </a:ext>
            </a:extLst>
          </p:cNvPr>
          <p:cNvCxnSpPr>
            <a:cxnSpLocks/>
          </p:cNvCxnSpPr>
          <p:nvPr/>
        </p:nvCxnSpPr>
        <p:spPr>
          <a:xfrm flipH="1">
            <a:off x="9548972" y="5352901"/>
            <a:ext cx="4301" cy="835431"/>
          </a:xfrm>
          <a:prstGeom prst="line">
            <a:avLst/>
          </a:prstGeom>
        </p:spPr>
        <p:style>
          <a:lnRef idx="2">
            <a:schemeClr val="accent1"/>
          </a:lnRef>
          <a:fillRef idx="0">
            <a:schemeClr val="accent1"/>
          </a:fillRef>
          <a:effectRef idx="1">
            <a:schemeClr val="accent1"/>
          </a:effectRef>
          <a:fontRef idx="minor">
            <a:schemeClr val="tx1"/>
          </a:fontRef>
        </p:style>
      </p:cxnSp>
      <p:sp>
        <p:nvSpPr>
          <p:cNvPr id="5" name="テキスト ボックス 4">
            <a:extLst>
              <a:ext uri="{FF2B5EF4-FFF2-40B4-BE49-F238E27FC236}">
                <a16:creationId xmlns:a16="http://schemas.microsoft.com/office/drawing/2014/main" id="{E5FA3393-4781-9DE6-735D-447E58BF3AFD}"/>
              </a:ext>
            </a:extLst>
          </p:cNvPr>
          <p:cNvSpPr txBox="1"/>
          <p:nvPr/>
        </p:nvSpPr>
        <p:spPr>
          <a:xfrm>
            <a:off x="7067551" y="6577300"/>
            <a:ext cx="5643717" cy="338554"/>
          </a:xfrm>
          <a:prstGeom prst="rect">
            <a:avLst/>
          </a:prstGeom>
          <a:noFill/>
        </p:spPr>
        <p:txBody>
          <a:bodyPr wrap="square" rtlCol="0">
            <a:spAutoFit/>
          </a:bodyPr>
          <a:lstStyle/>
          <a:p>
            <a:r>
              <a:rPr kumimoji="1" lang="en-US" altLang="ja-JP" sz="1600" dirty="0"/>
              <a:t>[20] </a:t>
            </a:r>
            <a:r>
              <a:rPr lang="en-GB" altLang="ja-JP" sz="1600" b="0" i="0" dirty="0">
                <a:effectLst/>
                <a:latin typeface="Source Sans Pro" panose="020B0503030403020204" pitchFamily="34" charset="0"/>
              </a:rPr>
              <a:t>J. A. </a:t>
            </a:r>
            <a:r>
              <a:rPr lang="en-GB" altLang="ja-JP" sz="1600" b="0" i="0" dirty="0" err="1">
                <a:effectLst/>
                <a:latin typeface="Source Sans Pro" panose="020B0503030403020204" pitchFamily="34" charset="0"/>
              </a:rPr>
              <a:t>Nelder</a:t>
            </a:r>
            <a:r>
              <a:rPr lang="en-GB" altLang="ja-JP" sz="1600" b="0" i="0" dirty="0">
                <a:effectLst/>
                <a:latin typeface="Source Sans Pro" panose="020B0503030403020204" pitchFamily="34" charset="0"/>
              </a:rPr>
              <a:t> and R. Mead, </a:t>
            </a:r>
            <a:r>
              <a:rPr lang="en-GB" altLang="ja-JP" sz="1600" b="0" i="1" dirty="0" err="1">
                <a:effectLst/>
                <a:latin typeface="Source Sans Pro" panose="020B0503030403020204" pitchFamily="34" charset="0"/>
              </a:rPr>
              <a:t>Comput</a:t>
            </a:r>
            <a:r>
              <a:rPr lang="en-GB" altLang="ja-JP" sz="1600" b="0" i="1" dirty="0">
                <a:effectLst/>
                <a:latin typeface="Source Sans Pro" panose="020B0503030403020204" pitchFamily="34" charset="0"/>
              </a:rPr>
              <a:t>. J.</a:t>
            </a:r>
            <a:r>
              <a:rPr lang="en-GB" altLang="ja-JP" sz="1600" b="0" i="0" dirty="0">
                <a:effectLst/>
                <a:latin typeface="Source Sans Pro" panose="020B0503030403020204" pitchFamily="34" charset="0"/>
              </a:rPr>
              <a:t>, 1965, </a:t>
            </a:r>
            <a:r>
              <a:rPr lang="en-GB" altLang="ja-JP" sz="1600" b="1" i="0" dirty="0">
                <a:effectLst/>
                <a:latin typeface="Source Sans Pro" panose="020B0503030403020204" pitchFamily="34" charset="0"/>
              </a:rPr>
              <a:t>7</a:t>
            </a:r>
            <a:r>
              <a:rPr lang="en-GB" altLang="ja-JP" sz="1600" b="0" i="0" dirty="0">
                <a:effectLst/>
                <a:latin typeface="Source Sans Pro" panose="020B0503030403020204" pitchFamily="34" charset="0"/>
              </a:rPr>
              <a:t>, 308–313</a:t>
            </a:r>
            <a:endParaRPr kumimoji="1" lang="ja-JP" altLang="en-US" sz="1600" dirty="0"/>
          </a:p>
        </p:txBody>
      </p:sp>
    </p:spTree>
    <p:extLst>
      <p:ext uri="{BB962C8B-B14F-4D97-AF65-F5344CB8AC3E}">
        <p14:creationId xmlns:p14="http://schemas.microsoft.com/office/powerpoint/2010/main" val="2793876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4">
            <a:extLst>
              <a:ext uri="{FF2B5EF4-FFF2-40B4-BE49-F238E27FC236}">
                <a16:creationId xmlns:a16="http://schemas.microsoft.com/office/drawing/2014/main" id="{0117B41A-679D-6811-47C9-849564343244}"/>
              </a:ext>
            </a:extLst>
          </p:cNvPr>
          <p:cNvSpPr txBox="1">
            <a:spLocks/>
          </p:cNvSpPr>
          <p:nvPr/>
        </p:nvSpPr>
        <p:spPr>
          <a:xfrm>
            <a:off x="867697" y="355293"/>
            <a:ext cx="5326626" cy="726256"/>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aseline="-25000" dirty="0" err="1"/>
              <a:t>Nelder</a:t>
            </a:r>
            <a:r>
              <a:rPr lang="en-US" altLang="ja-JP" baseline="-25000" dirty="0"/>
              <a:t>-Mead</a:t>
            </a:r>
            <a:r>
              <a:rPr lang="ja-JP" altLang="en-US" baseline="-25000" dirty="0"/>
              <a:t>アルゴリズム</a:t>
            </a:r>
          </a:p>
        </p:txBody>
      </p:sp>
      <p:sp>
        <p:nvSpPr>
          <p:cNvPr id="3" name="テキスト ボックス 2">
            <a:extLst>
              <a:ext uri="{FF2B5EF4-FFF2-40B4-BE49-F238E27FC236}">
                <a16:creationId xmlns:a16="http://schemas.microsoft.com/office/drawing/2014/main" id="{5BA087E4-F1CB-92A6-BB69-6A6D8ED01666}"/>
              </a:ext>
            </a:extLst>
          </p:cNvPr>
          <p:cNvSpPr txBox="1"/>
          <p:nvPr/>
        </p:nvSpPr>
        <p:spPr>
          <a:xfrm>
            <a:off x="867697" y="896883"/>
            <a:ext cx="9072716"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本論文でテストしている </a:t>
            </a:r>
            <a:r>
              <a:rPr lang="en-US" altLang="ja-JP" dirty="0"/>
              <a:t>Cu(111) </a:t>
            </a:r>
            <a:r>
              <a:rPr lang="ja-JP" altLang="en-US" dirty="0"/>
              <a:t>のクラスターに対して実際に使ってみると、</a:t>
            </a:r>
            <a:endParaRPr kumimoji="1" lang="ja-JP" altLang="en-US" dirty="0"/>
          </a:p>
        </p:txBody>
      </p:sp>
      <p:pic>
        <p:nvPicPr>
          <p:cNvPr id="4" name="nelder_mead_spectral_radius_G_1.gif">
            <a:hlinkClick r:id="" action="ppaction://media"/>
            <a:extLst>
              <a:ext uri="{FF2B5EF4-FFF2-40B4-BE49-F238E27FC236}">
                <a16:creationId xmlns:a16="http://schemas.microsoft.com/office/drawing/2014/main" id="{1502E3AA-705E-FDC2-5DF3-6FCF579381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64774" y="1177725"/>
            <a:ext cx="7403690" cy="5552767"/>
          </a:xfrm>
          <a:prstGeom prst="rect">
            <a:avLst/>
          </a:prstGeom>
        </p:spPr>
      </p:pic>
      <p:sp>
        <p:nvSpPr>
          <p:cNvPr id="5" name="テキスト ボックス 4">
            <a:extLst>
              <a:ext uri="{FF2B5EF4-FFF2-40B4-BE49-F238E27FC236}">
                <a16:creationId xmlns:a16="http://schemas.microsoft.com/office/drawing/2014/main" id="{853FF595-FD4C-1F23-5052-0DC3D894D13E}"/>
              </a:ext>
            </a:extLst>
          </p:cNvPr>
          <p:cNvSpPr txBox="1"/>
          <p:nvPr/>
        </p:nvSpPr>
        <p:spPr>
          <a:xfrm>
            <a:off x="1288025" y="1623139"/>
            <a:ext cx="707923" cy="369332"/>
          </a:xfrm>
          <a:prstGeom prst="rect">
            <a:avLst/>
          </a:prstGeom>
          <a:noFill/>
        </p:spPr>
        <p:txBody>
          <a:bodyPr wrap="square" rtlCol="0">
            <a:spAutoFit/>
          </a:bodyPr>
          <a:lstStyle/>
          <a:p>
            <a:r>
              <a:rPr kumimoji="1" lang="en-US" altLang="ja-JP" dirty="0"/>
              <a:t>G</a:t>
            </a:r>
            <a:r>
              <a:rPr kumimoji="1" lang="en-US" altLang="ja-JP" baseline="-25000" dirty="0"/>
              <a:t>1</a:t>
            </a:r>
            <a:endParaRPr kumimoji="1" lang="ja-JP" altLang="en-US" baseline="-25000" dirty="0"/>
          </a:p>
        </p:txBody>
      </p:sp>
    </p:spTree>
    <p:extLst>
      <p:ext uri="{BB962C8B-B14F-4D97-AF65-F5344CB8AC3E}">
        <p14:creationId xmlns:p14="http://schemas.microsoft.com/office/powerpoint/2010/main" val="303356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4">
            <a:extLst>
              <a:ext uri="{FF2B5EF4-FFF2-40B4-BE49-F238E27FC236}">
                <a16:creationId xmlns:a16="http://schemas.microsoft.com/office/drawing/2014/main" id="{7030C87C-D98B-3B02-3949-58ACB43E84AE}"/>
              </a:ext>
            </a:extLst>
          </p:cNvPr>
          <p:cNvSpPr txBox="1">
            <a:spLocks/>
          </p:cNvSpPr>
          <p:nvPr/>
        </p:nvSpPr>
        <p:spPr>
          <a:xfrm>
            <a:off x="867697" y="355293"/>
            <a:ext cx="5326626" cy="726256"/>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aseline="-25000" dirty="0" err="1"/>
              <a:t>Nelder</a:t>
            </a:r>
            <a:r>
              <a:rPr lang="en-US" altLang="ja-JP" baseline="-25000" dirty="0"/>
              <a:t>-Mead</a:t>
            </a:r>
            <a:r>
              <a:rPr lang="ja-JP" altLang="en-US" baseline="-25000" dirty="0"/>
              <a:t>アルゴリズム</a:t>
            </a:r>
          </a:p>
        </p:txBody>
      </p:sp>
      <p:pic>
        <p:nvPicPr>
          <p:cNvPr id="3" name="nelder_mead_spectral_radius_Sigma_1.gif">
            <a:hlinkClick r:id="" action="ppaction://media"/>
            <a:extLst>
              <a:ext uri="{FF2B5EF4-FFF2-40B4-BE49-F238E27FC236}">
                <a16:creationId xmlns:a16="http://schemas.microsoft.com/office/drawing/2014/main" id="{42DD9D18-86E0-76E5-7B3B-503E0DF6BC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5130" y="923919"/>
            <a:ext cx="7438385" cy="5578788"/>
          </a:xfrm>
          <a:prstGeom prst="rect">
            <a:avLst/>
          </a:prstGeom>
        </p:spPr>
      </p:pic>
      <p:sp>
        <p:nvSpPr>
          <p:cNvPr id="4" name="テキスト ボックス 3">
            <a:extLst>
              <a:ext uri="{FF2B5EF4-FFF2-40B4-BE49-F238E27FC236}">
                <a16:creationId xmlns:a16="http://schemas.microsoft.com/office/drawing/2014/main" id="{5BF77D74-2D9C-BA28-0943-4C5C876218DF}"/>
              </a:ext>
            </a:extLst>
          </p:cNvPr>
          <p:cNvSpPr txBox="1"/>
          <p:nvPr/>
        </p:nvSpPr>
        <p:spPr>
          <a:xfrm>
            <a:off x="1226433" y="1280843"/>
            <a:ext cx="1565928" cy="369332"/>
          </a:xfrm>
          <a:prstGeom prst="rect">
            <a:avLst/>
          </a:prstGeom>
          <a:noFill/>
        </p:spPr>
        <p:txBody>
          <a:bodyPr wrap="square" rtlCol="0">
            <a:spAutoFit/>
          </a:bodyPr>
          <a:lstStyle/>
          <a:p>
            <a:r>
              <a:rPr kumimoji="1" lang="en-US" altLang="ja-JP" dirty="0"/>
              <a:t>Sigma</a:t>
            </a:r>
            <a:r>
              <a:rPr kumimoji="1" lang="en-US" altLang="ja-JP" baseline="-25000" dirty="0"/>
              <a:t>1</a:t>
            </a:r>
            <a:endParaRPr kumimoji="1" lang="ja-JP" altLang="en-US" baseline="-25000" dirty="0"/>
          </a:p>
        </p:txBody>
      </p:sp>
    </p:spTree>
    <p:extLst>
      <p:ext uri="{BB962C8B-B14F-4D97-AF65-F5344CB8AC3E}">
        <p14:creationId xmlns:p14="http://schemas.microsoft.com/office/powerpoint/2010/main" val="124807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D9B4E3-A2BF-5CC1-8D82-63C0047982B9}"/>
              </a:ext>
            </a:extLst>
          </p:cNvPr>
          <p:cNvSpPr>
            <a:spLocks noGrp="1"/>
          </p:cNvSpPr>
          <p:nvPr>
            <p:ph type="title"/>
          </p:nvPr>
        </p:nvSpPr>
        <p:spPr/>
        <p:txBody>
          <a:bodyPr/>
          <a:lstStyle/>
          <a:p>
            <a:r>
              <a:rPr kumimoji="1" lang="en-US" altLang="ja-JP" dirty="0"/>
              <a:t>Introduction</a:t>
            </a:r>
            <a:endParaRPr kumimoji="1" lang="ja-JP" altLang="en-US" dirty="0"/>
          </a:p>
        </p:txBody>
      </p:sp>
      <p:sp>
        <p:nvSpPr>
          <p:cNvPr id="3" name="コンテンツ プレースホルダー 2">
            <a:extLst>
              <a:ext uri="{FF2B5EF4-FFF2-40B4-BE49-F238E27FC236}">
                <a16:creationId xmlns:a16="http://schemas.microsoft.com/office/drawing/2014/main" id="{E1B325DF-0678-EB59-DE86-3BA10A259677}"/>
              </a:ext>
            </a:extLst>
          </p:cNvPr>
          <p:cNvSpPr>
            <a:spLocks noGrp="1"/>
          </p:cNvSpPr>
          <p:nvPr>
            <p:ph idx="1"/>
          </p:nvPr>
        </p:nvSpPr>
        <p:spPr>
          <a:xfrm>
            <a:off x="680028" y="1923947"/>
            <a:ext cx="10762262" cy="4351338"/>
          </a:xfrm>
        </p:spPr>
        <p:txBody>
          <a:bodyPr/>
          <a:lstStyle/>
          <a:p>
            <a:r>
              <a:rPr kumimoji="1" lang="en-US" altLang="ja-JP" dirty="0"/>
              <a:t>3. </a:t>
            </a:r>
            <a:r>
              <a:rPr kumimoji="1" lang="en-US" altLang="ja-JP" dirty="0" err="1"/>
              <a:t>MsSpec</a:t>
            </a:r>
            <a:r>
              <a:rPr lang="ja-JP" altLang="en-US" dirty="0"/>
              <a:t>内で、光電子の振る舞いをどう記述しているのか </a:t>
            </a:r>
            <a:r>
              <a:rPr lang="en-US" altLang="ja-JP" dirty="0"/>
              <a:t>[3].</a:t>
            </a:r>
            <a:br>
              <a:rPr lang="en-US" altLang="ja-JP" dirty="0"/>
            </a:br>
            <a:endParaRPr lang="en-US" altLang="ja-JP" dirty="0"/>
          </a:p>
          <a:p>
            <a:pPr marL="0" indent="0">
              <a:buNone/>
            </a:pPr>
            <a:r>
              <a:rPr lang="ja-JP" altLang="en-US" dirty="0"/>
              <a:t>系全体のグリーン関数を、自由グリーン関数に変換</a:t>
            </a:r>
            <a:endParaRPr kumimoji="1" lang="ja-JP" altLang="en-US" dirty="0"/>
          </a:p>
        </p:txBody>
      </p:sp>
      <p:pic>
        <p:nvPicPr>
          <p:cNvPr id="5" name="図 4">
            <a:extLst>
              <a:ext uri="{FF2B5EF4-FFF2-40B4-BE49-F238E27FC236}">
                <a16:creationId xmlns:a16="http://schemas.microsoft.com/office/drawing/2014/main" id="{97F691E7-1E4E-A4FF-3801-AD2396351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558" y="2290917"/>
            <a:ext cx="3940884" cy="487076"/>
          </a:xfrm>
          <a:prstGeom prst="rect">
            <a:avLst/>
          </a:prstGeom>
        </p:spPr>
      </p:pic>
      <p:pic>
        <p:nvPicPr>
          <p:cNvPr id="7" name="図 6" descr="テキスト">
            <a:extLst>
              <a:ext uri="{FF2B5EF4-FFF2-40B4-BE49-F238E27FC236}">
                <a16:creationId xmlns:a16="http://schemas.microsoft.com/office/drawing/2014/main" id="{86002690-87DF-D865-1224-53EB3B507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555" y="3429000"/>
            <a:ext cx="3760889" cy="1120538"/>
          </a:xfrm>
          <a:prstGeom prst="rect">
            <a:avLst/>
          </a:prstGeom>
        </p:spPr>
      </p:pic>
      <p:grpSp>
        <p:nvGrpSpPr>
          <p:cNvPr id="8" name="グループ化 7">
            <a:extLst>
              <a:ext uri="{FF2B5EF4-FFF2-40B4-BE49-F238E27FC236}">
                <a16:creationId xmlns:a16="http://schemas.microsoft.com/office/drawing/2014/main" id="{D75BD73F-FDD0-DEB7-26FD-36C0EF38A202}"/>
              </a:ext>
            </a:extLst>
          </p:cNvPr>
          <p:cNvGrpSpPr/>
          <p:nvPr/>
        </p:nvGrpSpPr>
        <p:grpSpPr>
          <a:xfrm>
            <a:off x="9489517" y="3716851"/>
            <a:ext cx="1775792" cy="2149801"/>
            <a:chOff x="5311924" y="8909236"/>
            <a:chExt cx="1775792" cy="2149801"/>
          </a:xfrm>
        </p:grpSpPr>
        <p:grpSp>
          <p:nvGrpSpPr>
            <p:cNvPr id="9" name="グループ化 8">
              <a:extLst>
                <a:ext uri="{FF2B5EF4-FFF2-40B4-BE49-F238E27FC236}">
                  <a16:creationId xmlns:a16="http://schemas.microsoft.com/office/drawing/2014/main" id="{FFE8A4AC-A6F7-8340-239D-A803B425F33D}"/>
                </a:ext>
              </a:extLst>
            </p:cNvPr>
            <p:cNvGrpSpPr/>
            <p:nvPr/>
          </p:nvGrpSpPr>
          <p:grpSpPr>
            <a:xfrm>
              <a:off x="5311924" y="8909236"/>
              <a:ext cx="1775792" cy="2149801"/>
              <a:chOff x="4120427" y="1462200"/>
              <a:chExt cx="3359983" cy="4067647"/>
            </a:xfrm>
          </p:grpSpPr>
          <p:grpSp>
            <p:nvGrpSpPr>
              <p:cNvPr id="14" name="グループ化 13">
                <a:extLst>
                  <a:ext uri="{FF2B5EF4-FFF2-40B4-BE49-F238E27FC236}">
                    <a16:creationId xmlns:a16="http://schemas.microsoft.com/office/drawing/2014/main" id="{509F50ED-D3CE-A208-C2A6-E9426498E3AC}"/>
                  </a:ext>
                </a:extLst>
              </p:cNvPr>
              <p:cNvGrpSpPr/>
              <p:nvPr/>
            </p:nvGrpSpPr>
            <p:grpSpPr>
              <a:xfrm rot="10800000" flipV="1">
                <a:off x="4120427" y="1863706"/>
                <a:ext cx="2836889" cy="3666141"/>
                <a:chOff x="4222656" y="1461254"/>
                <a:chExt cx="2836889" cy="3666141"/>
              </a:xfrm>
            </p:grpSpPr>
            <p:sp>
              <p:nvSpPr>
                <p:cNvPr id="25" name="楕円 24">
                  <a:extLst>
                    <a:ext uri="{FF2B5EF4-FFF2-40B4-BE49-F238E27FC236}">
                      <a16:creationId xmlns:a16="http://schemas.microsoft.com/office/drawing/2014/main" id="{DD4CC1F1-D0E0-83BA-368E-F9B3492D1EF1}"/>
                    </a:ext>
                  </a:extLst>
                </p:cNvPr>
                <p:cNvSpPr/>
                <p:nvPr/>
              </p:nvSpPr>
              <p:spPr>
                <a:xfrm>
                  <a:off x="4222656" y="2801924"/>
                  <a:ext cx="1217904" cy="125415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D5A5AAD-EDE9-2509-56AC-71B7924F6500}"/>
                    </a:ext>
                  </a:extLst>
                </p:cNvPr>
                <p:cNvSpPr/>
                <p:nvPr/>
              </p:nvSpPr>
              <p:spPr>
                <a:xfrm>
                  <a:off x="5836743" y="3873244"/>
                  <a:ext cx="1217904" cy="1254151"/>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29A84F-2805-D307-561A-E396B69950D0}"/>
                    </a:ext>
                  </a:extLst>
                </p:cNvPr>
                <p:cNvSpPr/>
                <p:nvPr/>
              </p:nvSpPr>
              <p:spPr>
                <a:xfrm>
                  <a:off x="5605982" y="1461254"/>
                  <a:ext cx="1217904" cy="125415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5E0EFD1D-1742-A514-731D-188B9293762D}"/>
                    </a:ext>
                  </a:extLst>
                </p:cNvPr>
                <p:cNvGrpSpPr/>
                <p:nvPr/>
              </p:nvGrpSpPr>
              <p:grpSpPr>
                <a:xfrm>
                  <a:off x="5299977" y="3836501"/>
                  <a:ext cx="639091" cy="402997"/>
                  <a:chOff x="7468782" y="1994923"/>
                  <a:chExt cx="797726" cy="576736"/>
                </a:xfrm>
              </p:grpSpPr>
              <p:cxnSp>
                <p:nvCxnSpPr>
                  <p:cNvPr id="43" name="直線矢印コネクタ 42">
                    <a:extLst>
                      <a:ext uri="{FF2B5EF4-FFF2-40B4-BE49-F238E27FC236}">
                        <a16:creationId xmlns:a16="http://schemas.microsoft.com/office/drawing/2014/main" id="{D4C4BFBB-73F9-A2DE-4895-5D6A509808DA}"/>
                      </a:ext>
                    </a:extLst>
                  </p:cNvPr>
                  <p:cNvCxnSpPr>
                    <a:cxnSpLocks/>
                  </p:cNvCxnSpPr>
                  <p:nvPr/>
                </p:nvCxnSpPr>
                <p:spPr>
                  <a:xfrm flipH="1" flipV="1">
                    <a:off x="7609720" y="2116333"/>
                    <a:ext cx="656788" cy="45532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二等辺三角形 43">
                    <a:extLst>
                      <a:ext uri="{FF2B5EF4-FFF2-40B4-BE49-F238E27FC236}">
                        <a16:creationId xmlns:a16="http://schemas.microsoft.com/office/drawing/2014/main" id="{DA52C03A-53B7-FF3E-E11C-8270DEBA2099}"/>
                      </a:ext>
                    </a:extLst>
                  </p:cNvPr>
                  <p:cNvSpPr/>
                  <p:nvPr/>
                </p:nvSpPr>
                <p:spPr>
                  <a:xfrm rot="18196436">
                    <a:off x="7480490" y="1983215"/>
                    <a:ext cx="186813" cy="21023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7758A916-3E51-DC15-D0C0-B6A61ABDB448}"/>
                    </a:ext>
                  </a:extLst>
                </p:cNvPr>
                <p:cNvGrpSpPr/>
                <p:nvPr/>
              </p:nvGrpSpPr>
              <p:grpSpPr>
                <a:xfrm rot="3363762">
                  <a:off x="5873944" y="2980096"/>
                  <a:ext cx="977958" cy="625646"/>
                  <a:chOff x="7468782" y="1994923"/>
                  <a:chExt cx="797726" cy="576736"/>
                </a:xfrm>
              </p:grpSpPr>
              <p:cxnSp>
                <p:nvCxnSpPr>
                  <p:cNvPr id="41" name="直線矢印コネクタ 40">
                    <a:extLst>
                      <a:ext uri="{FF2B5EF4-FFF2-40B4-BE49-F238E27FC236}">
                        <a16:creationId xmlns:a16="http://schemas.microsoft.com/office/drawing/2014/main" id="{15B21814-9D6F-3B29-06C7-7937A01B1CE9}"/>
                      </a:ext>
                    </a:extLst>
                  </p:cNvPr>
                  <p:cNvCxnSpPr>
                    <a:cxnSpLocks/>
                  </p:cNvCxnSpPr>
                  <p:nvPr/>
                </p:nvCxnSpPr>
                <p:spPr>
                  <a:xfrm flipH="1" flipV="1">
                    <a:off x="7609720" y="2116333"/>
                    <a:ext cx="656788" cy="45532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二等辺三角形 41">
                    <a:extLst>
                      <a:ext uri="{FF2B5EF4-FFF2-40B4-BE49-F238E27FC236}">
                        <a16:creationId xmlns:a16="http://schemas.microsoft.com/office/drawing/2014/main" id="{418C3E6C-B388-F27D-F9EC-EECA29C2FEAE}"/>
                      </a:ext>
                    </a:extLst>
                  </p:cNvPr>
                  <p:cNvSpPr/>
                  <p:nvPr/>
                </p:nvSpPr>
                <p:spPr>
                  <a:xfrm rot="18196436">
                    <a:off x="7480490" y="1983215"/>
                    <a:ext cx="186813" cy="21023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0" name="円弧 29">
                  <a:extLst>
                    <a:ext uri="{FF2B5EF4-FFF2-40B4-BE49-F238E27FC236}">
                      <a16:creationId xmlns:a16="http://schemas.microsoft.com/office/drawing/2014/main" id="{A924A128-6E4D-8D60-26CA-84342997232E}"/>
                    </a:ext>
                  </a:extLst>
                </p:cNvPr>
                <p:cNvSpPr/>
                <p:nvPr/>
              </p:nvSpPr>
              <p:spPr>
                <a:xfrm rot="15392917">
                  <a:off x="5852959" y="3792122"/>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4081E28-97A7-5C4F-1A07-B4A68EAF29C6}"/>
                    </a:ext>
                  </a:extLst>
                </p:cNvPr>
                <p:cNvSpPr/>
                <p:nvPr/>
              </p:nvSpPr>
              <p:spPr>
                <a:xfrm rot="15392917">
                  <a:off x="5593306" y="366674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B727BA46-7383-1D35-0FE5-5E43DE20C7D5}"/>
                    </a:ext>
                  </a:extLst>
                </p:cNvPr>
                <p:cNvSpPr/>
                <p:nvPr/>
              </p:nvSpPr>
              <p:spPr>
                <a:xfrm rot="15392917">
                  <a:off x="5717843" y="375190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E8A2EE12-37B2-393C-C193-06C9E74C6FD2}"/>
                    </a:ext>
                  </a:extLst>
                </p:cNvPr>
                <p:cNvSpPr/>
                <p:nvPr/>
              </p:nvSpPr>
              <p:spPr>
                <a:xfrm rot="18600841">
                  <a:off x="6062862" y="3634732"/>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C6EACCAB-CCAE-C02C-5068-53A1BF91B363}"/>
                    </a:ext>
                  </a:extLst>
                </p:cNvPr>
                <p:cNvSpPr/>
                <p:nvPr/>
              </p:nvSpPr>
              <p:spPr>
                <a:xfrm rot="18600841">
                  <a:off x="6041305" y="3320573"/>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C95CF1B8-8330-F5CC-82C8-91BC94B64B07}"/>
                    </a:ext>
                  </a:extLst>
                </p:cNvPr>
                <p:cNvSpPr/>
                <p:nvPr/>
              </p:nvSpPr>
              <p:spPr>
                <a:xfrm rot="18600841">
                  <a:off x="6062862" y="3164236"/>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9C44CCC9-A9FC-C622-0229-565C4BC99D7D}"/>
                    </a:ext>
                  </a:extLst>
                </p:cNvPr>
                <p:cNvSpPr/>
                <p:nvPr/>
              </p:nvSpPr>
              <p:spPr>
                <a:xfrm rot="18600841">
                  <a:off x="6032304" y="3021225"/>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37" name="円弧 36">
                  <a:extLst>
                    <a:ext uri="{FF2B5EF4-FFF2-40B4-BE49-F238E27FC236}">
                      <a16:creationId xmlns:a16="http://schemas.microsoft.com/office/drawing/2014/main" id="{C8209AF3-10CB-E4F3-86F9-2FADF87D4D47}"/>
                    </a:ext>
                  </a:extLst>
                </p:cNvPr>
                <p:cNvSpPr/>
                <p:nvPr/>
              </p:nvSpPr>
              <p:spPr>
                <a:xfrm rot="18600841">
                  <a:off x="6062862" y="3473893"/>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6BF6EC6-3364-C32D-3E8F-B99C3A08E8C6}"/>
                    </a:ext>
                  </a:extLst>
                </p:cNvPr>
                <p:cNvGrpSpPr/>
                <p:nvPr/>
              </p:nvGrpSpPr>
              <p:grpSpPr>
                <a:xfrm rot="6215908">
                  <a:off x="5218459" y="2547310"/>
                  <a:ext cx="639091" cy="402997"/>
                  <a:chOff x="7468782" y="1994923"/>
                  <a:chExt cx="797726" cy="576736"/>
                </a:xfrm>
              </p:grpSpPr>
              <p:cxnSp>
                <p:nvCxnSpPr>
                  <p:cNvPr id="39" name="直線矢印コネクタ 38">
                    <a:extLst>
                      <a:ext uri="{FF2B5EF4-FFF2-40B4-BE49-F238E27FC236}">
                        <a16:creationId xmlns:a16="http://schemas.microsoft.com/office/drawing/2014/main" id="{E8BC7C4D-C9C3-AC5F-9A03-4426F8300915}"/>
                      </a:ext>
                    </a:extLst>
                  </p:cNvPr>
                  <p:cNvCxnSpPr>
                    <a:cxnSpLocks/>
                  </p:cNvCxnSpPr>
                  <p:nvPr/>
                </p:nvCxnSpPr>
                <p:spPr>
                  <a:xfrm flipH="1" flipV="1">
                    <a:off x="7609720" y="2116333"/>
                    <a:ext cx="656788" cy="45532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二等辺三角形 39">
                    <a:extLst>
                      <a:ext uri="{FF2B5EF4-FFF2-40B4-BE49-F238E27FC236}">
                        <a16:creationId xmlns:a16="http://schemas.microsoft.com/office/drawing/2014/main" id="{945C28A0-758B-853F-9853-9E964646442A}"/>
                      </a:ext>
                    </a:extLst>
                  </p:cNvPr>
                  <p:cNvSpPr/>
                  <p:nvPr/>
                </p:nvSpPr>
                <p:spPr>
                  <a:xfrm rot="18196436">
                    <a:off x="7480490" y="1983215"/>
                    <a:ext cx="186813" cy="21023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5" name="直線矢印コネクタ 14">
                <a:extLst>
                  <a:ext uri="{FF2B5EF4-FFF2-40B4-BE49-F238E27FC236}">
                    <a16:creationId xmlns:a16="http://schemas.microsoft.com/office/drawing/2014/main" id="{DAF12E02-B008-6C50-88B7-7F59B20802FC}"/>
                  </a:ext>
                </a:extLst>
              </p:cNvPr>
              <p:cNvCxnSpPr>
                <a:cxnSpLocks/>
              </p:cNvCxnSpPr>
              <p:nvPr/>
            </p:nvCxnSpPr>
            <p:spPr>
              <a:xfrm flipV="1">
                <a:off x="5538646" y="1678256"/>
                <a:ext cx="1512903" cy="556264"/>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円弧 15">
                <a:extLst>
                  <a:ext uri="{FF2B5EF4-FFF2-40B4-BE49-F238E27FC236}">
                    <a16:creationId xmlns:a16="http://schemas.microsoft.com/office/drawing/2014/main" id="{BCABA27B-D666-52CD-3FD8-79B30E9150DB}"/>
                  </a:ext>
                </a:extLst>
              </p:cNvPr>
              <p:cNvSpPr/>
              <p:nvPr/>
            </p:nvSpPr>
            <p:spPr>
              <a:xfrm rot="17172379" flipV="1">
                <a:off x="4825448" y="177477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7" name="円弧 16">
                <a:extLst>
                  <a:ext uri="{FF2B5EF4-FFF2-40B4-BE49-F238E27FC236}">
                    <a16:creationId xmlns:a16="http://schemas.microsoft.com/office/drawing/2014/main" id="{42468D68-739D-F444-02B3-CB6A37C52256}"/>
                  </a:ext>
                </a:extLst>
              </p:cNvPr>
              <p:cNvSpPr/>
              <p:nvPr/>
            </p:nvSpPr>
            <p:spPr>
              <a:xfrm rot="17172379" flipV="1">
                <a:off x="5016323" y="168249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8" name="円弧 17">
                <a:extLst>
                  <a:ext uri="{FF2B5EF4-FFF2-40B4-BE49-F238E27FC236}">
                    <a16:creationId xmlns:a16="http://schemas.microsoft.com/office/drawing/2014/main" id="{8EE3F684-3DB0-F187-BDD2-ECCC7BE4D864}"/>
                  </a:ext>
                </a:extLst>
              </p:cNvPr>
              <p:cNvSpPr/>
              <p:nvPr/>
            </p:nvSpPr>
            <p:spPr>
              <a:xfrm rot="17172379" flipV="1">
                <a:off x="5453937" y="152917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9" name="円弧 18">
                <a:extLst>
                  <a:ext uri="{FF2B5EF4-FFF2-40B4-BE49-F238E27FC236}">
                    <a16:creationId xmlns:a16="http://schemas.microsoft.com/office/drawing/2014/main" id="{83B4F03C-4788-5D26-8DC0-B2C59739C441}"/>
                  </a:ext>
                </a:extLst>
              </p:cNvPr>
              <p:cNvSpPr/>
              <p:nvPr/>
            </p:nvSpPr>
            <p:spPr>
              <a:xfrm rot="17172379" flipV="1">
                <a:off x="5237448" y="163440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20" name="円弧 19">
                <a:extLst>
                  <a:ext uri="{FF2B5EF4-FFF2-40B4-BE49-F238E27FC236}">
                    <a16:creationId xmlns:a16="http://schemas.microsoft.com/office/drawing/2014/main" id="{A38665D1-42A9-77CE-BB02-B44E14B187EF}"/>
                  </a:ext>
                </a:extLst>
              </p:cNvPr>
              <p:cNvSpPr/>
              <p:nvPr/>
            </p:nvSpPr>
            <p:spPr>
              <a:xfrm rot="17172379" flipV="1">
                <a:off x="5674316" y="144548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21" name="円弧 20">
                <a:extLst>
                  <a:ext uri="{FF2B5EF4-FFF2-40B4-BE49-F238E27FC236}">
                    <a16:creationId xmlns:a16="http://schemas.microsoft.com/office/drawing/2014/main" id="{BDE118E0-B2A9-0EC9-DE1F-80BC8C1C853D}"/>
                  </a:ext>
                </a:extLst>
              </p:cNvPr>
              <p:cNvSpPr/>
              <p:nvPr/>
            </p:nvSpPr>
            <p:spPr>
              <a:xfrm rot="17172379" flipV="1">
                <a:off x="5915328" y="137292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22" name="二等辺三角形 21">
                <a:extLst>
                  <a:ext uri="{FF2B5EF4-FFF2-40B4-BE49-F238E27FC236}">
                    <a16:creationId xmlns:a16="http://schemas.microsoft.com/office/drawing/2014/main" id="{47BCC727-D65E-1E50-2C09-9DE80C3C440F}"/>
                  </a:ext>
                </a:extLst>
              </p:cNvPr>
              <p:cNvSpPr/>
              <p:nvPr/>
            </p:nvSpPr>
            <p:spPr>
              <a:xfrm rot="14889845" flipV="1">
                <a:off x="7063994" y="1506157"/>
                <a:ext cx="202656" cy="25772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矢印コネクタ 22">
                <a:extLst>
                  <a:ext uri="{FF2B5EF4-FFF2-40B4-BE49-F238E27FC236}">
                    <a16:creationId xmlns:a16="http://schemas.microsoft.com/office/drawing/2014/main" id="{D9263575-AAA9-94D5-FDDE-3F13030A68EC}"/>
                  </a:ext>
                </a:extLst>
              </p:cNvPr>
              <p:cNvCxnSpPr>
                <a:cxnSpLocks/>
              </p:cNvCxnSpPr>
              <p:nvPr/>
            </p:nvCxnSpPr>
            <p:spPr>
              <a:xfrm flipV="1">
                <a:off x="6711284" y="1944101"/>
                <a:ext cx="598792" cy="130864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二等辺三角形 23">
                <a:extLst>
                  <a:ext uri="{FF2B5EF4-FFF2-40B4-BE49-F238E27FC236}">
                    <a16:creationId xmlns:a16="http://schemas.microsoft.com/office/drawing/2014/main" id="{F30EC363-C58B-5DDF-A40D-1FB9F202376A}"/>
                  </a:ext>
                </a:extLst>
              </p:cNvPr>
              <p:cNvSpPr/>
              <p:nvPr/>
            </p:nvSpPr>
            <p:spPr>
              <a:xfrm rot="12517972" flipV="1">
                <a:off x="7277754" y="1706722"/>
                <a:ext cx="202656" cy="25772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FF49D22-7C86-FAAF-56FE-BB173DB6FCD8}"/>
                    </a:ext>
                  </a:extLst>
                </p:cNvPr>
                <p:cNvSpPr txBox="1"/>
                <p:nvPr/>
              </p:nvSpPr>
              <p:spPr>
                <a:xfrm>
                  <a:off x="6059339" y="10561307"/>
                  <a:ext cx="559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0" smtClean="0">
                                <a:latin typeface="Cambria Math" panose="02040503050406030204" pitchFamily="18" charset="0"/>
                              </a:rPr>
                              <m:t>𝐆</m:t>
                            </m:r>
                          </m:e>
                          <m:sub>
                            <m:r>
                              <a:rPr kumimoji="1" lang="en-US" altLang="ja-JP" b="1" i="0" smtClean="0">
                                <a:latin typeface="Cambria Math" panose="02040503050406030204" pitchFamily="18" charset="0"/>
                              </a:rPr>
                              <m:t>𝟎</m:t>
                            </m:r>
                          </m:sub>
                        </m:sSub>
                      </m:oMath>
                    </m:oMathPara>
                  </a14:m>
                  <a:endParaRPr kumimoji="1" lang="ja-JP" altLang="en-US" b="1" dirty="0"/>
                </a:p>
              </p:txBody>
            </p:sp>
          </mc:Choice>
          <mc:Fallback xmlns="">
            <p:sp>
              <p:nvSpPr>
                <p:cNvPr id="205" name="テキスト ボックス 204">
                  <a:extLst>
                    <a:ext uri="{FF2B5EF4-FFF2-40B4-BE49-F238E27FC236}">
                      <a16:creationId xmlns:a16="http://schemas.microsoft.com/office/drawing/2014/main" id="{21979658-0983-C67E-7CC3-4C16FF50323B}"/>
                    </a:ext>
                  </a:extLst>
                </p:cNvPr>
                <p:cNvSpPr txBox="1">
                  <a:spLocks noRot="1" noChangeAspect="1" noMove="1" noResize="1" noEditPoints="1" noAdjustHandles="1" noChangeArrowheads="1" noChangeShapeType="1" noTextEdit="1"/>
                </p:cNvSpPr>
                <p:nvPr/>
              </p:nvSpPr>
              <p:spPr>
                <a:xfrm>
                  <a:off x="6059339" y="10561307"/>
                  <a:ext cx="559141" cy="369332"/>
                </a:xfrm>
                <a:prstGeom prst="rect">
                  <a:avLst/>
                </a:prstGeom>
                <a:blipFill>
                  <a:blip r:embed="rId3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3799F26A-288C-BB9B-C456-9997B3F8D556}"/>
                    </a:ext>
                  </a:extLst>
                </p:cNvPr>
                <p:cNvSpPr txBox="1"/>
                <p:nvPr/>
              </p:nvSpPr>
              <p:spPr>
                <a:xfrm>
                  <a:off x="5478148" y="9247627"/>
                  <a:ext cx="559141"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𝑻</m:t>
                        </m:r>
                      </m:oMath>
                    </m:oMathPara>
                  </a14:m>
                  <a:endParaRPr kumimoji="1" lang="ja-JP" altLang="en-US" b="1" dirty="0"/>
                </a:p>
              </p:txBody>
            </p:sp>
          </mc:Choice>
          <mc:Fallback xmlns="">
            <p:sp>
              <p:nvSpPr>
                <p:cNvPr id="207" name="テキスト ボックス 206">
                  <a:extLst>
                    <a:ext uri="{FF2B5EF4-FFF2-40B4-BE49-F238E27FC236}">
                      <a16:creationId xmlns:a16="http://schemas.microsoft.com/office/drawing/2014/main" id="{D9216392-A355-A46C-BC64-98C7B251DAA7}"/>
                    </a:ext>
                  </a:extLst>
                </p:cNvPr>
                <p:cNvSpPr txBox="1">
                  <a:spLocks noRot="1" noChangeAspect="1" noMove="1" noResize="1" noEditPoints="1" noAdjustHandles="1" noChangeArrowheads="1" noChangeShapeType="1" noTextEdit="1"/>
                </p:cNvSpPr>
                <p:nvPr/>
              </p:nvSpPr>
              <p:spPr>
                <a:xfrm>
                  <a:off x="5478148" y="9247627"/>
                  <a:ext cx="559141" cy="370166"/>
                </a:xfrm>
                <a:prstGeom prst="rect">
                  <a:avLst/>
                </a:prstGeom>
                <a:blipFill>
                  <a:blip r:embed="rId3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EC0AE58-1108-CD16-EDB4-B93E1481F50F}"/>
                    </a:ext>
                  </a:extLst>
                </p:cNvPr>
                <p:cNvSpPr txBox="1"/>
                <p:nvPr/>
              </p:nvSpPr>
              <p:spPr>
                <a:xfrm>
                  <a:off x="6204161" y="9986111"/>
                  <a:ext cx="559141"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𝑻</m:t>
                        </m:r>
                      </m:oMath>
                    </m:oMathPara>
                  </a14:m>
                  <a:endParaRPr kumimoji="1" lang="ja-JP" altLang="en-US" b="1" dirty="0"/>
                </a:p>
              </p:txBody>
            </p:sp>
          </mc:Choice>
          <mc:Fallback xmlns="">
            <p:sp>
              <p:nvSpPr>
                <p:cNvPr id="208" name="テキスト ボックス 207">
                  <a:extLst>
                    <a:ext uri="{FF2B5EF4-FFF2-40B4-BE49-F238E27FC236}">
                      <a16:creationId xmlns:a16="http://schemas.microsoft.com/office/drawing/2014/main" id="{9D5ECD73-139D-0B99-8B95-13AF4FBF7B06}"/>
                    </a:ext>
                  </a:extLst>
                </p:cNvPr>
                <p:cNvSpPr txBox="1">
                  <a:spLocks noRot="1" noChangeAspect="1" noMove="1" noResize="1" noEditPoints="1" noAdjustHandles="1" noChangeArrowheads="1" noChangeShapeType="1" noTextEdit="1"/>
                </p:cNvSpPr>
                <p:nvPr/>
              </p:nvSpPr>
              <p:spPr>
                <a:xfrm>
                  <a:off x="6204161" y="9986111"/>
                  <a:ext cx="559141" cy="370166"/>
                </a:xfrm>
                <a:prstGeom prst="rect">
                  <a:avLst/>
                </a:prstGeom>
                <a:blipFill>
                  <a:blip r:embed="rId4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95CE52-6395-28FB-6A6A-880BAF4A6018}"/>
                    </a:ext>
                  </a:extLst>
                </p:cNvPr>
                <p:cNvSpPr txBox="1"/>
                <p:nvPr/>
              </p:nvSpPr>
              <p:spPr>
                <a:xfrm>
                  <a:off x="5382141" y="10535310"/>
                  <a:ext cx="559141"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𝑰</m:t>
                        </m:r>
                      </m:oMath>
                    </m:oMathPara>
                  </a14:m>
                  <a:endParaRPr kumimoji="1" lang="ja-JP" altLang="en-US" b="1" dirty="0"/>
                </a:p>
              </p:txBody>
            </p:sp>
          </mc:Choice>
          <mc:Fallback xmlns="">
            <p:sp>
              <p:nvSpPr>
                <p:cNvPr id="209" name="テキスト ボックス 208">
                  <a:extLst>
                    <a:ext uri="{FF2B5EF4-FFF2-40B4-BE49-F238E27FC236}">
                      <a16:creationId xmlns:a16="http://schemas.microsoft.com/office/drawing/2014/main" id="{735C50CF-686D-0769-D711-AAF269A2AD70}"/>
                    </a:ext>
                  </a:extLst>
                </p:cNvPr>
                <p:cNvSpPr txBox="1">
                  <a:spLocks noRot="1" noChangeAspect="1" noMove="1" noResize="1" noEditPoints="1" noAdjustHandles="1" noChangeArrowheads="1" noChangeShapeType="1" noTextEdit="1"/>
                </p:cNvSpPr>
                <p:nvPr/>
              </p:nvSpPr>
              <p:spPr>
                <a:xfrm>
                  <a:off x="5382141" y="10535310"/>
                  <a:ext cx="559141" cy="370166"/>
                </a:xfrm>
                <a:prstGeom prst="rect">
                  <a:avLst/>
                </a:prstGeom>
                <a:blipFill>
                  <a:blip r:embed="rId41"/>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E4CCEC14-C983-E33D-85E4-ED0ECB03295E}"/>
                  </a:ext>
                </a:extLst>
              </p:cNvPr>
              <p:cNvSpPr txBox="1"/>
              <p:nvPr/>
            </p:nvSpPr>
            <p:spPr>
              <a:xfrm>
                <a:off x="10448077" y="3438428"/>
                <a:ext cx="559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0" smtClean="0">
                              <a:latin typeface="Cambria Math" panose="02040503050406030204" pitchFamily="18" charset="0"/>
                            </a:rPr>
                            <m:t>𝐆</m:t>
                          </m:r>
                        </m:e>
                        <m:sub>
                          <m:r>
                            <a:rPr kumimoji="1" lang="en-US" altLang="ja-JP" b="1" i="0" smtClean="0">
                              <a:latin typeface="Cambria Math" panose="02040503050406030204" pitchFamily="18" charset="0"/>
                            </a:rPr>
                            <m:t>𝟎</m:t>
                          </m:r>
                        </m:sub>
                      </m:sSub>
                    </m:oMath>
                  </m:oMathPara>
                </a14:m>
                <a:endParaRPr kumimoji="1" lang="ja-JP" altLang="en-US" b="1" dirty="0">
                  <a:latin typeface="Arial" panose="020B0604020202020204" pitchFamily="34" charset="0"/>
                  <a:cs typeface="Arial" panose="020B0604020202020204" pitchFamily="34" charset="0"/>
                </a:endParaRPr>
              </a:p>
            </p:txBody>
          </p:sp>
        </mc:Choice>
        <mc:Fallback xmlns="">
          <p:sp>
            <p:nvSpPr>
              <p:cNvPr id="45" name="テキスト ボックス 44">
                <a:extLst>
                  <a:ext uri="{FF2B5EF4-FFF2-40B4-BE49-F238E27FC236}">
                    <a16:creationId xmlns:a16="http://schemas.microsoft.com/office/drawing/2014/main" id="{E4CCEC14-C983-E33D-85E4-ED0ECB03295E}"/>
                  </a:ext>
                </a:extLst>
              </p:cNvPr>
              <p:cNvSpPr txBox="1">
                <a:spLocks noRot="1" noChangeAspect="1" noMove="1" noResize="1" noEditPoints="1" noAdjustHandles="1" noChangeArrowheads="1" noChangeShapeType="1" noTextEdit="1"/>
              </p:cNvSpPr>
              <p:nvPr/>
            </p:nvSpPr>
            <p:spPr>
              <a:xfrm>
                <a:off x="10448077" y="3438428"/>
                <a:ext cx="559141" cy="369332"/>
              </a:xfrm>
              <a:prstGeom prst="rect">
                <a:avLst/>
              </a:prstGeom>
              <a:blipFill>
                <a:blip r:embed="rId4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B7FC3B64-9799-68EF-0A2B-A821B8471415}"/>
                  </a:ext>
                </a:extLst>
              </p:cNvPr>
              <p:cNvSpPr txBox="1"/>
              <p:nvPr/>
            </p:nvSpPr>
            <p:spPr>
              <a:xfrm>
                <a:off x="9156714" y="4844390"/>
                <a:ext cx="559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0" smtClean="0">
                              <a:latin typeface="Cambria Math" panose="02040503050406030204" pitchFamily="18" charset="0"/>
                            </a:rPr>
                            <m:t>𝐆</m:t>
                          </m:r>
                        </m:e>
                        <m:sub>
                          <m:r>
                            <a:rPr kumimoji="1" lang="en-US" altLang="ja-JP" b="1" i="0" smtClean="0">
                              <a:latin typeface="Cambria Math" panose="02040503050406030204" pitchFamily="18" charset="0"/>
                            </a:rPr>
                            <m:t>𝟎</m:t>
                          </m:r>
                        </m:sub>
                      </m:sSub>
                    </m:oMath>
                  </m:oMathPara>
                </a14:m>
                <a:endParaRPr kumimoji="1" lang="ja-JP" altLang="en-US" b="1" dirty="0"/>
              </a:p>
            </p:txBody>
          </p:sp>
        </mc:Choice>
        <mc:Fallback xmlns="">
          <p:sp>
            <p:nvSpPr>
              <p:cNvPr id="46" name="テキスト ボックス 45">
                <a:extLst>
                  <a:ext uri="{FF2B5EF4-FFF2-40B4-BE49-F238E27FC236}">
                    <a16:creationId xmlns:a16="http://schemas.microsoft.com/office/drawing/2014/main" id="{B7FC3B64-9799-68EF-0A2B-A821B8471415}"/>
                  </a:ext>
                </a:extLst>
              </p:cNvPr>
              <p:cNvSpPr txBox="1">
                <a:spLocks noRot="1" noChangeAspect="1" noMove="1" noResize="1" noEditPoints="1" noAdjustHandles="1" noChangeArrowheads="1" noChangeShapeType="1" noTextEdit="1"/>
              </p:cNvSpPr>
              <p:nvPr/>
            </p:nvSpPr>
            <p:spPr>
              <a:xfrm>
                <a:off x="9156714" y="4844390"/>
                <a:ext cx="559141" cy="369332"/>
              </a:xfrm>
              <a:prstGeom prst="rect">
                <a:avLst/>
              </a:prstGeom>
              <a:blipFill>
                <a:blip r:embed="rId4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8F7BE1E-78E5-28B1-A720-EF04DF05977B}"/>
                  </a:ext>
                </a:extLst>
              </p:cNvPr>
              <p:cNvSpPr txBox="1"/>
              <p:nvPr/>
            </p:nvSpPr>
            <p:spPr>
              <a:xfrm>
                <a:off x="10952831" y="4370365"/>
                <a:ext cx="559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0" smtClean="0">
                              <a:latin typeface="Cambria Math" panose="02040503050406030204" pitchFamily="18" charset="0"/>
                            </a:rPr>
                            <m:t>𝐆</m:t>
                          </m:r>
                        </m:e>
                        <m:sub>
                          <m:r>
                            <a:rPr kumimoji="1" lang="en-US" altLang="ja-JP" b="1" i="0" smtClean="0">
                              <a:latin typeface="Cambria Math" panose="02040503050406030204" pitchFamily="18" charset="0"/>
                            </a:rPr>
                            <m:t>𝟎</m:t>
                          </m:r>
                        </m:sub>
                      </m:sSub>
                    </m:oMath>
                  </m:oMathPara>
                </a14:m>
                <a:endParaRPr kumimoji="1" lang="ja-JP" altLang="en-US" b="1" dirty="0"/>
              </a:p>
            </p:txBody>
          </p:sp>
        </mc:Choice>
        <mc:Fallback xmlns="">
          <p:sp>
            <p:nvSpPr>
              <p:cNvPr id="47" name="テキスト ボックス 46">
                <a:extLst>
                  <a:ext uri="{FF2B5EF4-FFF2-40B4-BE49-F238E27FC236}">
                    <a16:creationId xmlns:a16="http://schemas.microsoft.com/office/drawing/2014/main" id="{98F7BE1E-78E5-28B1-A720-EF04DF05977B}"/>
                  </a:ext>
                </a:extLst>
              </p:cNvPr>
              <p:cNvSpPr txBox="1">
                <a:spLocks noRot="1" noChangeAspect="1" noMove="1" noResize="1" noEditPoints="1" noAdjustHandles="1" noChangeArrowheads="1" noChangeShapeType="1" noTextEdit="1"/>
              </p:cNvSpPr>
              <p:nvPr/>
            </p:nvSpPr>
            <p:spPr>
              <a:xfrm>
                <a:off x="10952831" y="4370365"/>
                <a:ext cx="559141" cy="369332"/>
              </a:xfrm>
              <a:prstGeom prst="rect">
                <a:avLst/>
              </a:prstGeom>
              <a:blipFill>
                <a:blip r:embed="rId44"/>
                <a:stretch>
                  <a:fillRect/>
                </a:stretch>
              </a:blipFill>
            </p:spPr>
            <p:txBody>
              <a:bodyPr/>
              <a:lstStyle/>
              <a:p>
                <a:r>
                  <a:rPr lang="ja-JP" altLang="en-US">
                    <a:noFill/>
                  </a:rPr>
                  <a:t> </a:t>
                </a:r>
              </a:p>
            </p:txBody>
          </p:sp>
        </mc:Fallback>
      </mc:AlternateContent>
      <p:pic>
        <p:nvPicPr>
          <p:cNvPr id="49" name="図 48" descr="ダイアグラム&#10;&#10;自動的に生成された説明">
            <a:extLst>
              <a:ext uri="{FF2B5EF4-FFF2-40B4-BE49-F238E27FC236}">
                <a16:creationId xmlns:a16="http://schemas.microsoft.com/office/drawing/2014/main" id="{BFE45B63-3F03-90F3-2E8B-2B9A6E7FE7E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418484" y="4835033"/>
            <a:ext cx="4649931" cy="1124712"/>
          </a:xfrm>
          <a:prstGeom prst="rect">
            <a:avLst/>
          </a:prstGeom>
        </p:spPr>
      </p:pic>
      <p:sp>
        <p:nvSpPr>
          <p:cNvPr id="4" name="テキスト ボックス 3">
            <a:extLst>
              <a:ext uri="{FF2B5EF4-FFF2-40B4-BE49-F238E27FC236}">
                <a16:creationId xmlns:a16="http://schemas.microsoft.com/office/drawing/2014/main" id="{B87E05BA-E233-96F7-B248-0EE902677B7E}"/>
              </a:ext>
            </a:extLst>
          </p:cNvPr>
          <p:cNvSpPr txBox="1"/>
          <p:nvPr/>
        </p:nvSpPr>
        <p:spPr>
          <a:xfrm>
            <a:off x="5034116" y="6380292"/>
            <a:ext cx="7266038" cy="338554"/>
          </a:xfrm>
          <a:prstGeom prst="rect">
            <a:avLst/>
          </a:prstGeom>
          <a:noFill/>
        </p:spPr>
        <p:txBody>
          <a:bodyPr wrap="square" rtlCol="0">
            <a:spAutoFit/>
          </a:bodyPr>
          <a:lstStyle/>
          <a:p>
            <a:r>
              <a:rPr lang="fr-FR" altLang="ja-JP" sz="1600" b="0" i="0" dirty="0">
                <a:effectLst/>
                <a:latin typeface="Source Sans Pro" panose="020B0503030403020204" pitchFamily="34" charset="0"/>
              </a:rPr>
              <a:t>[3] D. Sébilleau, </a:t>
            </a:r>
            <a:r>
              <a:rPr lang="fr-FR" altLang="ja-JP" sz="1600" b="0" i="1" dirty="0">
                <a:effectLst/>
                <a:latin typeface="Source Sans Pro" panose="020B0503030403020204" pitchFamily="34" charset="0"/>
              </a:rPr>
              <a:t>Phys. Rev. B: Condens. Matter Mater. Phys.</a:t>
            </a:r>
            <a:r>
              <a:rPr lang="fr-FR" altLang="ja-JP" sz="1600" b="0" i="0" dirty="0">
                <a:effectLst/>
                <a:latin typeface="Source Sans Pro" panose="020B0503030403020204" pitchFamily="34" charset="0"/>
              </a:rPr>
              <a:t>, 2000, </a:t>
            </a:r>
            <a:r>
              <a:rPr lang="fr-FR" altLang="ja-JP" sz="1600" b="1" i="0" dirty="0">
                <a:effectLst/>
                <a:latin typeface="Source Sans Pro" panose="020B0503030403020204" pitchFamily="34" charset="0"/>
              </a:rPr>
              <a:t>61</a:t>
            </a:r>
            <a:r>
              <a:rPr lang="fr-FR" altLang="ja-JP" sz="1600" b="0" i="0" dirty="0">
                <a:effectLst/>
                <a:latin typeface="Source Sans Pro" panose="020B0503030403020204" pitchFamily="34" charset="0"/>
              </a:rPr>
              <a:t>, 14167–14178 </a:t>
            </a:r>
            <a:endParaRPr kumimoji="1" lang="ja-JP" altLang="en-US" sz="1600" dirty="0"/>
          </a:p>
        </p:txBody>
      </p:sp>
    </p:spTree>
    <p:extLst>
      <p:ext uri="{BB962C8B-B14F-4D97-AF65-F5344CB8AC3E}">
        <p14:creationId xmlns:p14="http://schemas.microsoft.com/office/powerpoint/2010/main" val="1210262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4">
            <a:extLst>
              <a:ext uri="{FF2B5EF4-FFF2-40B4-BE49-F238E27FC236}">
                <a16:creationId xmlns:a16="http://schemas.microsoft.com/office/drawing/2014/main" id="{061F49A9-0A74-CBB8-6B40-E65A7AFC1EFA}"/>
              </a:ext>
            </a:extLst>
          </p:cNvPr>
          <p:cNvSpPr txBox="1">
            <a:spLocks/>
          </p:cNvSpPr>
          <p:nvPr/>
        </p:nvSpPr>
        <p:spPr>
          <a:xfrm>
            <a:off x="867697" y="355293"/>
            <a:ext cx="5326626" cy="726256"/>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aseline="-25000" dirty="0" err="1"/>
              <a:t>Nelder</a:t>
            </a:r>
            <a:r>
              <a:rPr lang="en-US" altLang="ja-JP" baseline="-25000" dirty="0"/>
              <a:t>-Mead</a:t>
            </a:r>
            <a:r>
              <a:rPr lang="ja-JP" altLang="en-US" baseline="-25000" dirty="0"/>
              <a:t>アルゴリズム</a:t>
            </a:r>
          </a:p>
        </p:txBody>
      </p:sp>
      <p:pic>
        <p:nvPicPr>
          <p:cNvPr id="3" name="nelder_mead_spectral_radius_Pi_1.gif">
            <a:hlinkClick r:id="" action="ppaction://media"/>
            <a:extLst>
              <a:ext uri="{FF2B5EF4-FFF2-40B4-BE49-F238E27FC236}">
                <a16:creationId xmlns:a16="http://schemas.microsoft.com/office/drawing/2014/main" id="{AF2B4276-8728-34E2-F61A-82576D1281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1121" y="949941"/>
            <a:ext cx="7609757" cy="5707318"/>
          </a:xfrm>
          <a:prstGeom prst="rect">
            <a:avLst/>
          </a:prstGeom>
        </p:spPr>
      </p:pic>
      <p:sp>
        <p:nvSpPr>
          <p:cNvPr id="4" name="テキスト ボックス 3">
            <a:extLst>
              <a:ext uri="{FF2B5EF4-FFF2-40B4-BE49-F238E27FC236}">
                <a16:creationId xmlns:a16="http://schemas.microsoft.com/office/drawing/2014/main" id="{929060B1-2A57-FCCE-58CC-F5BEDE69BD3A}"/>
              </a:ext>
            </a:extLst>
          </p:cNvPr>
          <p:cNvSpPr txBox="1"/>
          <p:nvPr/>
        </p:nvSpPr>
        <p:spPr>
          <a:xfrm>
            <a:off x="1130710" y="1396181"/>
            <a:ext cx="1002890" cy="369332"/>
          </a:xfrm>
          <a:prstGeom prst="rect">
            <a:avLst/>
          </a:prstGeom>
          <a:noFill/>
        </p:spPr>
        <p:txBody>
          <a:bodyPr wrap="square" rtlCol="0">
            <a:spAutoFit/>
          </a:bodyPr>
          <a:lstStyle/>
          <a:p>
            <a:r>
              <a:rPr kumimoji="1" lang="en-US" altLang="ja-JP" dirty="0"/>
              <a:t>Pi</a:t>
            </a:r>
            <a:r>
              <a:rPr kumimoji="1" lang="en-US" altLang="ja-JP" baseline="-25000" dirty="0"/>
              <a:t>1</a:t>
            </a:r>
            <a:endParaRPr kumimoji="1" lang="ja-JP" altLang="en-US" baseline="-25000" dirty="0"/>
          </a:p>
        </p:txBody>
      </p:sp>
    </p:spTree>
    <p:extLst>
      <p:ext uri="{BB962C8B-B14F-4D97-AF65-F5344CB8AC3E}">
        <p14:creationId xmlns:p14="http://schemas.microsoft.com/office/powerpoint/2010/main" val="18103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1D4F1-071A-58BD-408B-6DAD1A8C5B1A}"/>
              </a:ext>
            </a:extLst>
          </p:cNvPr>
          <p:cNvSpPr>
            <a:spLocks noGrp="1"/>
          </p:cNvSpPr>
          <p:nvPr>
            <p:ph type="title"/>
          </p:nvPr>
        </p:nvSpPr>
        <p:spPr>
          <a:xfrm>
            <a:off x="86934" y="159576"/>
            <a:ext cx="12018132" cy="1325563"/>
          </a:xfrm>
        </p:spPr>
        <p:txBody>
          <a:bodyPr>
            <a:normAutofit/>
          </a:bodyPr>
          <a:lstStyle/>
          <a:p>
            <a:r>
              <a:rPr lang="en-US" altLang="ja-JP" sz="3600" dirty="0"/>
              <a:t>4 Application to photoelectron diffraction by a copper cluster</a:t>
            </a:r>
            <a:endParaRPr kumimoji="1" lang="ja-JP" altLang="en-US" sz="3600" dirty="0"/>
          </a:p>
        </p:txBody>
      </p:sp>
      <p:sp>
        <p:nvSpPr>
          <p:cNvPr id="3" name="コンテンツ プレースホルダー 2">
            <a:extLst>
              <a:ext uri="{FF2B5EF4-FFF2-40B4-BE49-F238E27FC236}">
                <a16:creationId xmlns:a16="http://schemas.microsoft.com/office/drawing/2014/main" id="{27BFD16A-F72A-7930-0AA4-2491515A2670}"/>
              </a:ext>
            </a:extLst>
          </p:cNvPr>
          <p:cNvSpPr>
            <a:spLocks noGrp="1"/>
          </p:cNvSpPr>
          <p:nvPr>
            <p:ph idx="1"/>
          </p:nvPr>
        </p:nvSpPr>
        <p:spPr>
          <a:xfrm>
            <a:off x="641555" y="1485139"/>
            <a:ext cx="10515600" cy="4351338"/>
          </a:xfrm>
        </p:spPr>
        <p:txBody>
          <a:bodyPr>
            <a:normAutofit/>
          </a:bodyPr>
          <a:lstStyle/>
          <a:p>
            <a:pPr>
              <a:buFont typeface="Wingdings" panose="05000000000000000000" pitchFamily="2" charset="2"/>
              <a:buChar char="ü"/>
            </a:pPr>
            <a:r>
              <a:rPr kumimoji="1" lang="en-US" altLang="ja-JP" dirty="0"/>
              <a:t>Cu(111) </a:t>
            </a:r>
            <a:r>
              <a:rPr kumimoji="1" lang="ja-JP" altLang="en-US" dirty="0"/>
              <a:t>クラスター</a:t>
            </a:r>
            <a:r>
              <a:rPr kumimoji="1" lang="en-US" altLang="ja-JP" dirty="0"/>
              <a:t>(</a:t>
            </a:r>
            <a:r>
              <a:rPr kumimoji="1" lang="ja-JP" altLang="en-US" dirty="0"/>
              <a:t>原子数</a:t>
            </a:r>
            <a:r>
              <a:rPr kumimoji="1" lang="en-US" altLang="ja-JP" dirty="0"/>
              <a:t>50)</a:t>
            </a:r>
          </a:p>
          <a:p>
            <a:pPr>
              <a:buFont typeface="Wingdings" panose="05000000000000000000" pitchFamily="2" charset="2"/>
              <a:buChar char="ü"/>
            </a:pPr>
            <a:r>
              <a:rPr kumimoji="1" lang="ja-JP" altLang="en-US" dirty="0"/>
              <a:t>光電子は、材料表面に垂直な法線から</a:t>
            </a:r>
            <a:r>
              <a:rPr kumimoji="1" lang="en-US" altLang="ja-JP" dirty="0"/>
              <a:t>55°</a:t>
            </a:r>
            <a:r>
              <a:rPr kumimoji="1" lang="ja-JP" altLang="en-US" dirty="0"/>
              <a:t>傾いた方向から入射</a:t>
            </a:r>
          </a:p>
          <a:p>
            <a:pPr>
              <a:buFont typeface="Wingdings" panose="05000000000000000000" pitchFamily="2" charset="2"/>
              <a:buChar char="ü"/>
            </a:pPr>
            <a:r>
              <a:rPr kumimoji="1" lang="en-US" altLang="ja-JP" dirty="0"/>
              <a:t>2p1/2</a:t>
            </a:r>
            <a:r>
              <a:rPr kumimoji="1" lang="ja-JP" altLang="en-US" dirty="0"/>
              <a:t>軌道の光電子</a:t>
            </a:r>
          </a:p>
          <a:p>
            <a:pPr>
              <a:buFont typeface="Wingdings" panose="05000000000000000000" pitchFamily="2" charset="2"/>
              <a:buChar char="ü"/>
            </a:pPr>
            <a:r>
              <a:rPr kumimoji="1" lang="ja-JP" altLang="en-US" dirty="0"/>
              <a:t>非弾性散乱は、</a:t>
            </a:r>
            <a:r>
              <a:rPr kumimoji="1" lang="en-US" altLang="ja-JP" dirty="0"/>
              <a:t>Hedin-Lundqvist</a:t>
            </a:r>
            <a:r>
              <a:rPr kumimoji="1" lang="ja-JP" altLang="en-US" dirty="0"/>
              <a:t>交換・相関ポテンシャルで考慮する</a:t>
            </a:r>
          </a:p>
          <a:p>
            <a:pPr>
              <a:buFont typeface="Wingdings" panose="05000000000000000000" pitchFamily="2" charset="2"/>
              <a:buChar char="ü"/>
            </a:pPr>
            <a:r>
              <a:rPr kumimoji="1" lang="ja-JP" altLang="en-US" dirty="0"/>
              <a:t>テストクラスターは、</a:t>
            </a:r>
            <a:r>
              <a:rPr kumimoji="1" lang="en-US" altLang="ja-JP" dirty="0"/>
              <a:t>Atomic Simulation environment (ASE)Python </a:t>
            </a:r>
            <a:r>
              <a:rPr kumimoji="1" lang="ja-JP" altLang="en-US" dirty="0"/>
              <a:t>パッケージ </a:t>
            </a:r>
            <a:r>
              <a:rPr kumimoji="1" lang="en-US" altLang="ja-JP" dirty="0"/>
              <a:t>([19])</a:t>
            </a:r>
            <a:r>
              <a:rPr kumimoji="1" lang="ja-JP" altLang="en-US" dirty="0"/>
              <a:t>を用いて作成。</a:t>
            </a:r>
          </a:p>
          <a:p>
            <a:endParaRPr kumimoji="1" lang="ja-JP" altLang="en-US" dirty="0"/>
          </a:p>
          <a:p>
            <a:endParaRPr kumimoji="1" lang="ja-JP" altLang="en-US" dirty="0"/>
          </a:p>
        </p:txBody>
      </p:sp>
      <p:pic>
        <p:nvPicPr>
          <p:cNvPr id="4" name="図 3" descr="挿絵 が含まれている画像">
            <a:extLst>
              <a:ext uri="{FF2B5EF4-FFF2-40B4-BE49-F238E27FC236}">
                <a16:creationId xmlns:a16="http://schemas.microsoft.com/office/drawing/2014/main" id="{BB42188C-D6DC-3F0F-99B5-49B7B7260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505" y="2202073"/>
            <a:ext cx="6666271" cy="2453853"/>
          </a:xfrm>
          <a:prstGeom prst="rect">
            <a:avLst/>
          </a:prstGeom>
        </p:spPr>
      </p:pic>
      <p:sp>
        <p:nvSpPr>
          <p:cNvPr id="5" name="テキスト ボックス 4">
            <a:extLst>
              <a:ext uri="{FF2B5EF4-FFF2-40B4-BE49-F238E27FC236}">
                <a16:creationId xmlns:a16="http://schemas.microsoft.com/office/drawing/2014/main" id="{00451015-7A66-642F-EF4C-9ECB9B151E1C}"/>
              </a:ext>
            </a:extLst>
          </p:cNvPr>
          <p:cNvSpPr txBox="1"/>
          <p:nvPr/>
        </p:nvSpPr>
        <p:spPr>
          <a:xfrm>
            <a:off x="5173324" y="6359870"/>
            <a:ext cx="7018676" cy="338554"/>
          </a:xfrm>
          <a:prstGeom prst="rect">
            <a:avLst/>
          </a:prstGeom>
          <a:noFill/>
        </p:spPr>
        <p:txBody>
          <a:bodyPr wrap="square" rtlCol="0">
            <a:spAutoFit/>
          </a:bodyPr>
          <a:lstStyle/>
          <a:p>
            <a:r>
              <a:rPr kumimoji="1" lang="en-US" altLang="ja-JP" sz="1600" dirty="0"/>
              <a:t>[19] </a:t>
            </a:r>
            <a:r>
              <a:rPr lang="en-US" altLang="ja-JP" sz="1600" b="0" i="0" dirty="0">
                <a:effectLst/>
                <a:latin typeface="Source Sans Pro" panose="020B0503030403020204" pitchFamily="34" charset="0"/>
              </a:rPr>
              <a:t>A. Hjorth Larsen, </a:t>
            </a:r>
            <a:r>
              <a:rPr lang="en-US" altLang="ja-JP" sz="1600" b="0" i="1" dirty="0">
                <a:effectLst/>
                <a:latin typeface="Source Sans Pro" panose="020B0503030403020204" pitchFamily="34" charset="0"/>
              </a:rPr>
              <a:t>et al.</a:t>
            </a:r>
            <a:r>
              <a:rPr lang="en-US" altLang="ja-JP" sz="1600" b="0" i="0" dirty="0">
                <a:effectLst/>
                <a:latin typeface="Source Sans Pro" panose="020B0503030403020204" pitchFamily="34" charset="0"/>
              </a:rPr>
              <a:t> , </a:t>
            </a:r>
            <a:r>
              <a:rPr lang="en-US" altLang="ja-JP" sz="1600" b="0" i="1" dirty="0">
                <a:effectLst/>
                <a:latin typeface="Source Sans Pro" panose="020B0503030403020204" pitchFamily="34" charset="0"/>
              </a:rPr>
              <a:t>J. Phys.: </a:t>
            </a:r>
            <a:r>
              <a:rPr lang="en-US" altLang="ja-JP" sz="1600" b="0" i="1" dirty="0" err="1">
                <a:effectLst/>
                <a:latin typeface="Source Sans Pro" panose="020B0503030403020204" pitchFamily="34" charset="0"/>
              </a:rPr>
              <a:t>Condens</a:t>
            </a:r>
            <a:r>
              <a:rPr lang="en-US" altLang="ja-JP" sz="1600" b="0" i="1" dirty="0">
                <a:effectLst/>
                <a:latin typeface="Source Sans Pro" panose="020B0503030403020204" pitchFamily="34" charset="0"/>
              </a:rPr>
              <a:t>. Matter</a:t>
            </a:r>
            <a:r>
              <a:rPr lang="en-US" altLang="ja-JP" sz="1600" b="0" i="0" dirty="0">
                <a:effectLst/>
                <a:latin typeface="Source Sans Pro" panose="020B0503030403020204" pitchFamily="34" charset="0"/>
              </a:rPr>
              <a:t>, 2017, </a:t>
            </a:r>
            <a:r>
              <a:rPr lang="en-US" altLang="ja-JP" sz="1600" b="1" i="0" dirty="0">
                <a:effectLst/>
                <a:latin typeface="Source Sans Pro" panose="020B0503030403020204" pitchFamily="34" charset="0"/>
              </a:rPr>
              <a:t>29</a:t>
            </a:r>
            <a:r>
              <a:rPr lang="en-US" altLang="ja-JP" sz="1600" b="0" i="0" dirty="0">
                <a:effectLst/>
                <a:latin typeface="Source Sans Pro" panose="020B0503030403020204" pitchFamily="34" charset="0"/>
              </a:rPr>
              <a:t>, 273002</a:t>
            </a:r>
            <a:endParaRPr kumimoji="1" lang="ja-JP" altLang="en-US" sz="1600" dirty="0"/>
          </a:p>
        </p:txBody>
      </p:sp>
    </p:spTree>
    <p:extLst>
      <p:ext uri="{BB962C8B-B14F-4D97-AF65-F5344CB8AC3E}">
        <p14:creationId xmlns:p14="http://schemas.microsoft.com/office/powerpoint/2010/main" val="1432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98054-E5BB-B8F9-59D1-83C0F9C4FA82}"/>
            </a:ext>
          </a:extLst>
        </p:cNvPr>
        <p:cNvGrpSpPr/>
        <p:nvPr/>
      </p:nvGrpSpPr>
      <p:grpSpPr>
        <a:xfrm>
          <a:off x="0" y="0"/>
          <a:ext cx="0" cy="0"/>
          <a:chOff x="0" y="0"/>
          <a:chExt cx="0" cy="0"/>
        </a:xfrm>
      </p:grpSpPr>
      <p:pic>
        <p:nvPicPr>
          <p:cNvPr id="9" name="図 8" descr="グラフ">
            <a:extLst>
              <a:ext uri="{FF2B5EF4-FFF2-40B4-BE49-F238E27FC236}">
                <a16:creationId xmlns:a16="http://schemas.microsoft.com/office/drawing/2014/main" id="{CF623253-0837-049F-B931-03A0C7A0F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522" y="2273486"/>
            <a:ext cx="10459065" cy="4098944"/>
          </a:xfrm>
          <a:prstGeom prst="rect">
            <a:avLst/>
          </a:prstGeom>
        </p:spPr>
      </p:pic>
      <p:sp>
        <p:nvSpPr>
          <p:cNvPr id="11" name="テキスト ボックス 10">
            <a:extLst>
              <a:ext uri="{FF2B5EF4-FFF2-40B4-BE49-F238E27FC236}">
                <a16:creationId xmlns:a16="http://schemas.microsoft.com/office/drawing/2014/main" id="{EEFB5D5A-CB26-B85D-A1BE-385253A000E4}"/>
              </a:ext>
            </a:extLst>
          </p:cNvPr>
          <p:cNvSpPr txBox="1"/>
          <p:nvPr/>
        </p:nvSpPr>
        <p:spPr>
          <a:xfrm>
            <a:off x="848032" y="1471681"/>
            <a:ext cx="7617542" cy="461665"/>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スペクトル半径 </a:t>
            </a:r>
            <a:r>
              <a:rPr lang="en-US" altLang="ja-JP" sz="2400" dirty="0"/>
              <a:t>vs </a:t>
            </a:r>
            <a:r>
              <a:rPr lang="ja-JP" altLang="en-US" sz="2400" dirty="0"/>
              <a:t>光電子の運動エネルギー </a:t>
            </a:r>
            <a:r>
              <a:rPr lang="en-US" altLang="ja-JP" sz="2400" dirty="0"/>
              <a:t>(</a:t>
            </a:r>
            <a:r>
              <a:rPr lang="en-US" altLang="ja-JP" sz="2400" dirty="0" err="1"/>
              <a:t>ke</a:t>
            </a:r>
            <a:r>
              <a:rPr lang="en-US" altLang="ja-JP" sz="2400" dirty="0"/>
              <a:t>)</a:t>
            </a:r>
            <a:endParaRPr kumimoji="1" lang="ja-JP" altLang="en-US" sz="2400" dirty="0"/>
          </a:p>
        </p:txBody>
      </p:sp>
      <p:sp>
        <p:nvSpPr>
          <p:cNvPr id="12" name="テキスト ボックス 11">
            <a:extLst>
              <a:ext uri="{FF2B5EF4-FFF2-40B4-BE49-F238E27FC236}">
                <a16:creationId xmlns:a16="http://schemas.microsoft.com/office/drawing/2014/main" id="{C3E817A7-26C1-B0F3-AA72-49F5A42D1F8B}"/>
              </a:ext>
            </a:extLst>
          </p:cNvPr>
          <p:cNvSpPr txBox="1"/>
          <p:nvPr/>
        </p:nvSpPr>
        <p:spPr>
          <a:xfrm>
            <a:off x="936522" y="2007355"/>
            <a:ext cx="2504768" cy="707886"/>
          </a:xfrm>
          <a:prstGeom prst="rect">
            <a:avLst/>
          </a:prstGeom>
          <a:noFill/>
        </p:spPr>
        <p:txBody>
          <a:bodyPr wrap="square" rtlCol="0">
            <a:spAutoFit/>
          </a:bodyPr>
          <a:lstStyle/>
          <a:p>
            <a:r>
              <a:rPr lang="en-US" altLang="ja-JP" sz="2000" dirty="0" err="1"/>
              <a:t>ke</a:t>
            </a:r>
            <a:r>
              <a:rPr lang="en-US" altLang="ja-JP" sz="2000" dirty="0"/>
              <a:t>: 10 – 200eV</a:t>
            </a:r>
          </a:p>
          <a:p>
            <a:r>
              <a:rPr lang="en-US" altLang="ja-JP" sz="2000" dirty="0" err="1"/>
              <a:t>l</a:t>
            </a:r>
            <a:r>
              <a:rPr kumimoji="1" lang="en-US" altLang="ja-JP" sz="2000" dirty="0" err="1"/>
              <a:t>max</a:t>
            </a:r>
            <a:r>
              <a:rPr kumimoji="1" lang="en-US" altLang="ja-JP" sz="2000" dirty="0"/>
              <a:t>: 8</a:t>
            </a:r>
            <a:endParaRPr kumimoji="1" lang="ja-JP" altLang="en-US" sz="2000" dirty="0"/>
          </a:p>
        </p:txBody>
      </p:sp>
      <p:sp>
        <p:nvSpPr>
          <p:cNvPr id="2" name="タイトル 1">
            <a:extLst>
              <a:ext uri="{FF2B5EF4-FFF2-40B4-BE49-F238E27FC236}">
                <a16:creationId xmlns:a16="http://schemas.microsoft.com/office/drawing/2014/main" id="{A297090D-AC98-0EE4-86C4-63367CEDDBDD}"/>
              </a:ext>
            </a:extLst>
          </p:cNvPr>
          <p:cNvSpPr>
            <a:spLocks noGrp="1"/>
          </p:cNvSpPr>
          <p:nvPr>
            <p:ph type="title"/>
          </p:nvPr>
        </p:nvSpPr>
        <p:spPr>
          <a:xfrm>
            <a:off x="759541" y="62947"/>
            <a:ext cx="10515600" cy="1325563"/>
          </a:xfrm>
        </p:spPr>
        <p:txBody>
          <a:bodyPr/>
          <a:lstStyle/>
          <a:p>
            <a:r>
              <a:rPr lang="en-US" altLang="ja-JP" dirty="0"/>
              <a:t>Computing the spectral radius</a:t>
            </a:r>
            <a:endParaRPr kumimoji="1" lang="ja-JP" altLang="en-US" dirty="0"/>
          </a:p>
        </p:txBody>
      </p:sp>
    </p:spTree>
    <p:extLst>
      <p:ext uri="{BB962C8B-B14F-4D97-AF65-F5344CB8AC3E}">
        <p14:creationId xmlns:p14="http://schemas.microsoft.com/office/powerpoint/2010/main" val="99112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a:extLst>
              <a:ext uri="{FF2B5EF4-FFF2-40B4-BE49-F238E27FC236}">
                <a16:creationId xmlns:a16="http://schemas.microsoft.com/office/drawing/2014/main" id="{B129DD14-784C-5C5A-174D-0EBE017E7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612" y="535967"/>
            <a:ext cx="7936775" cy="6145051"/>
          </a:xfrm>
          <a:prstGeom prst="rect">
            <a:avLst/>
          </a:prstGeom>
        </p:spPr>
      </p:pic>
      <p:sp>
        <p:nvSpPr>
          <p:cNvPr id="2" name="テキスト ボックス 1">
            <a:extLst>
              <a:ext uri="{FF2B5EF4-FFF2-40B4-BE49-F238E27FC236}">
                <a16:creationId xmlns:a16="http://schemas.microsoft.com/office/drawing/2014/main" id="{1D8BE672-5753-0542-B325-FE1BC5765336}"/>
              </a:ext>
            </a:extLst>
          </p:cNvPr>
          <p:cNvSpPr txBox="1"/>
          <p:nvPr/>
        </p:nvSpPr>
        <p:spPr>
          <a:xfrm>
            <a:off x="285136" y="535967"/>
            <a:ext cx="4001729" cy="369332"/>
          </a:xfrm>
          <a:prstGeom prst="rect">
            <a:avLst/>
          </a:prstGeom>
          <a:noFill/>
        </p:spPr>
        <p:txBody>
          <a:bodyPr wrap="square" rtlCol="0">
            <a:spAutoFit/>
          </a:bodyPr>
          <a:lstStyle/>
          <a:p>
            <a:r>
              <a:rPr kumimoji="1" lang="ja-JP" altLang="en-US" b="1" dirty="0"/>
              <a:t>カーネル行列の固有値のプロット</a:t>
            </a:r>
          </a:p>
        </p:txBody>
      </p:sp>
      <p:sp>
        <p:nvSpPr>
          <p:cNvPr id="3" name="テキスト ボックス 2">
            <a:extLst>
              <a:ext uri="{FF2B5EF4-FFF2-40B4-BE49-F238E27FC236}">
                <a16:creationId xmlns:a16="http://schemas.microsoft.com/office/drawing/2014/main" id="{2A561D2D-8021-095E-21A9-A52F76A34577}"/>
              </a:ext>
            </a:extLst>
          </p:cNvPr>
          <p:cNvSpPr txBox="1"/>
          <p:nvPr/>
        </p:nvSpPr>
        <p:spPr>
          <a:xfrm>
            <a:off x="8514735" y="3352799"/>
            <a:ext cx="3677265" cy="2862322"/>
          </a:xfrm>
          <a:prstGeom prst="rect">
            <a:avLst/>
          </a:prstGeom>
          <a:noFill/>
        </p:spPr>
        <p:txBody>
          <a:bodyPr wrap="square" rtlCol="0">
            <a:spAutoFit/>
          </a:bodyPr>
          <a:lstStyle/>
          <a:p>
            <a:r>
              <a:rPr kumimoji="1" lang="ja-JP" altLang="en-US" dirty="0"/>
              <a:t>コメント</a:t>
            </a:r>
            <a:r>
              <a:rPr kumimoji="1" lang="en-US" altLang="ja-JP" dirty="0"/>
              <a:t>:</a:t>
            </a:r>
          </a:p>
          <a:p>
            <a:r>
              <a:rPr kumimoji="1" lang="ja-JP" altLang="en-US" dirty="0"/>
              <a:t>固有値は中心 </a:t>
            </a:r>
            <a:r>
              <a:rPr kumimoji="1" lang="en-US" altLang="ja-JP" dirty="0"/>
              <a:t>(0, 0)</a:t>
            </a:r>
            <a:r>
              <a:rPr kumimoji="1" lang="ja-JP" altLang="en-US" dirty="0"/>
              <a:t>付近にぎっしり集まっている</a:t>
            </a:r>
            <a:r>
              <a:rPr lang="en-US" altLang="ja-JP" dirty="0"/>
              <a:t>.</a:t>
            </a:r>
          </a:p>
          <a:p>
            <a:endParaRPr kumimoji="1" lang="en-US" altLang="ja-JP" dirty="0"/>
          </a:p>
          <a:p>
            <a:r>
              <a:rPr lang="en-US" altLang="ja-JP" dirty="0"/>
              <a:t>Didier</a:t>
            </a:r>
            <a:r>
              <a:rPr lang="ja-JP" altLang="en-US" dirty="0"/>
              <a:t>先生 </a:t>
            </a:r>
            <a:r>
              <a:rPr lang="en-US" altLang="ja-JP" dirty="0"/>
              <a:t>on 29</a:t>
            </a:r>
            <a:r>
              <a:rPr lang="en-US" altLang="ja-JP" baseline="30000" dirty="0"/>
              <a:t>th</a:t>
            </a:r>
            <a:r>
              <a:rPr lang="en-US" altLang="ja-JP" dirty="0"/>
              <a:t> Feb. 2024:</a:t>
            </a:r>
            <a:br>
              <a:rPr lang="en-US" altLang="ja-JP" dirty="0"/>
            </a:br>
            <a:r>
              <a:rPr lang="ja-JP" altLang="en-US" dirty="0"/>
              <a:t>中心付近の固有値はどこから来ているのか？</a:t>
            </a:r>
            <a:endParaRPr lang="en-US" altLang="ja-JP" dirty="0"/>
          </a:p>
          <a:p>
            <a:r>
              <a:rPr kumimoji="1" lang="ja-JP" altLang="en-US" dirty="0"/>
              <a:t>→固有値とはなにか </a:t>
            </a:r>
            <a:r>
              <a:rPr kumimoji="1" lang="en-US" altLang="ja-JP" dirty="0"/>
              <a:t>? (</a:t>
            </a:r>
            <a:r>
              <a:rPr kumimoji="1" lang="ja-JP" altLang="en-US" dirty="0"/>
              <a:t>恐らくカーネル行列の固有値の物理的意味は何か？</a:t>
            </a:r>
            <a:r>
              <a:rPr kumimoji="1" lang="en-US" altLang="ja-JP" dirty="0"/>
              <a:t>)</a:t>
            </a:r>
          </a:p>
        </p:txBody>
      </p:sp>
    </p:spTree>
    <p:extLst>
      <p:ext uri="{BB962C8B-B14F-4D97-AF65-F5344CB8AC3E}">
        <p14:creationId xmlns:p14="http://schemas.microsoft.com/office/powerpoint/2010/main" val="4218467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ダイアグラム">
            <a:extLst>
              <a:ext uri="{FF2B5EF4-FFF2-40B4-BE49-F238E27FC236}">
                <a16:creationId xmlns:a16="http://schemas.microsoft.com/office/drawing/2014/main" id="{98A49166-8143-775B-3255-316C26D3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542" y="638256"/>
            <a:ext cx="5712542" cy="5712542"/>
          </a:xfrm>
          <a:prstGeom prst="rect">
            <a:avLst/>
          </a:prstGeom>
        </p:spPr>
      </p:pic>
      <p:sp>
        <p:nvSpPr>
          <p:cNvPr id="2" name="テキスト ボックス 1">
            <a:extLst>
              <a:ext uri="{FF2B5EF4-FFF2-40B4-BE49-F238E27FC236}">
                <a16:creationId xmlns:a16="http://schemas.microsoft.com/office/drawing/2014/main" id="{14BDCD9B-260C-AF7D-841D-3A4BBFC81B16}"/>
              </a:ext>
            </a:extLst>
          </p:cNvPr>
          <p:cNvSpPr txBox="1"/>
          <p:nvPr/>
        </p:nvSpPr>
        <p:spPr>
          <a:xfrm>
            <a:off x="285136" y="535967"/>
            <a:ext cx="4001729" cy="369332"/>
          </a:xfrm>
          <a:prstGeom prst="rect">
            <a:avLst/>
          </a:prstGeom>
          <a:noFill/>
        </p:spPr>
        <p:txBody>
          <a:bodyPr wrap="square" rtlCol="0">
            <a:spAutoFit/>
          </a:bodyPr>
          <a:lstStyle/>
          <a:p>
            <a:r>
              <a:rPr kumimoji="1" lang="en-US" altLang="ja-JP" b="1" dirty="0"/>
              <a:t>G</a:t>
            </a:r>
            <a:r>
              <a:rPr kumimoji="1" lang="en-US" altLang="ja-JP" b="1" baseline="-25000" dirty="0"/>
              <a:t>1</a:t>
            </a:r>
            <a:r>
              <a:rPr kumimoji="1" lang="ja-JP" altLang="en-US" b="1" dirty="0"/>
              <a:t>行列の固有値のプロット</a:t>
            </a:r>
          </a:p>
        </p:txBody>
      </p:sp>
    </p:spTree>
    <p:extLst>
      <p:ext uri="{BB962C8B-B14F-4D97-AF65-F5344CB8AC3E}">
        <p14:creationId xmlns:p14="http://schemas.microsoft.com/office/powerpoint/2010/main" val="835852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a:extLst>
              <a:ext uri="{FF2B5EF4-FFF2-40B4-BE49-F238E27FC236}">
                <a16:creationId xmlns:a16="http://schemas.microsoft.com/office/drawing/2014/main" id="{CDF7B875-C6BC-F4EA-5316-4812DFD76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20" y="542409"/>
            <a:ext cx="6612359" cy="5560678"/>
          </a:xfrm>
          <a:prstGeom prst="rect">
            <a:avLst/>
          </a:prstGeom>
        </p:spPr>
      </p:pic>
      <p:sp>
        <p:nvSpPr>
          <p:cNvPr id="3" name="テキスト ボックス 2">
            <a:extLst>
              <a:ext uri="{FF2B5EF4-FFF2-40B4-BE49-F238E27FC236}">
                <a16:creationId xmlns:a16="http://schemas.microsoft.com/office/drawing/2014/main" id="{4A74A354-B0B7-7DB6-0E31-2F8031BA7F52}"/>
              </a:ext>
            </a:extLst>
          </p:cNvPr>
          <p:cNvSpPr txBox="1"/>
          <p:nvPr/>
        </p:nvSpPr>
        <p:spPr>
          <a:xfrm>
            <a:off x="285136" y="535967"/>
            <a:ext cx="4001729" cy="369332"/>
          </a:xfrm>
          <a:prstGeom prst="rect">
            <a:avLst/>
          </a:prstGeom>
          <a:noFill/>
        </p:spPr>
        <p:txBody>
          <a:bodyPr wrap="square" rtlCol="0">
            <a:spAutoFit/>
          </a:bodyPr>
          <a:lstStyle/>
          <a:p>
            <a:r>
              <a:rPr lang="en-US" altLang="ja-JP" b="1" dirty="0"/>
              <a:t>Σ</a:t>
            </a:r>
            <a:r>
              <a:rPr lang="en-US" altLang="ja-JP" b="1" baseline="-25000" dirty="0"/>
              <a:t>1</a:t>
            </a:r>
            <a:r>
              <a:rPr kumimoji="1" lang="ja-JP" altLang="en-US" b="1" dirty="0"/>
              <a:t>行列の固有値のプロット</a:t>
            </a:r>
          </a:p>
        </p:txBody>
      </p:sp>
    </p:spTree>
    <p:extLst>
      <p:ext uri="{BB962C8B-B14F-4D97-AF65-F5344CB8AC3E}">
        <p14:creationId xmlns:p14="http://schemas.microsoft.com/office/powerpoint/2010/main" val="2232089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レーダー チャート">
            <a:extLst>
              <a:ext uri="{FF2B5EF4-FFF2-40B4-BE49-F238E27FC236}">
                <a16:creationId xmlns:a16="http://schemas.microsoft.com/office/drawing/2014/main" id="{3F812C02-110C-0EB1-899E-715BBBCF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707" y="700827"/>
            <a:ext cx="6535286" cy="5456346"/>
          </a:xfrm>
          <a:prstGeom prst="rect">
            <a:avLst/>
          </a:prstGeom>
        </p:spPr>
      </p:pic>
      <p:sp>
        <p:nvSpPr>
          <p:cNvPr id="2" name="テキスト ボックス 1">
            <a:extLst>
              <a:ext uri="{FF2B5EF4-FFF2-40B4-BE49-F238E27FC236}">
                <a16:creationId xmlns:a16="http://schemas.microsoft.com/office/drawing/2014/main" id="{AD606692-3E92-D56E-7003-9F4384BDEA41}"/>
              </a:ext>
            </a:extLst>
          </p:cNvPr>
          <p:cNvSpPr txBox="1"/>
          <p:nvPr/>
        </p:nvSpPr>
        <p:spPr>
          <a:xfrm>
            <a:off x="285136" y="535967"/>
            <a:ext cx="4001729" cy="369332"/>
          </a:xfrm>
          <a:prstGeom prst="rect">
            <a:avLst/>
          </a:prstGeom>
          <a:noFill/>
        </p:spPr>
        <p:txBody>
          <a:bodyPr wrap="square" rtlCol="0">
            <a:spAutoFit/>
          </a:bodyPr>
          <a:lstStyle/>
          <a:p>
            <a:r>
              <a:rPr lang="en-US" altLang="ja-JP" b="1" dirty="0"/>
              <a:t>Π</a:t>
            </a:r>
            <a:r>
              <a:rPr lang="en-US" altLang="ja-JP" b="1" baseline="-25000" dirty="0"/>
              <a:t>1</a:t>
            </a:r>
            <a:r>
              <a:rPr kumimoji="1" lang="ja-JP" altLang="en-US" b="1" dirty="0"/>
              <a:t>行列の固有値のプロット</a:t>
            </a:r>
          </a:p>
        </p:txBody>
      </p:sp>
    </p:spTree>
    <p:extLst>
      <p:ext uri="{BB962C8B-B14F-4D97-AF65-F5344CB8AC3E}">
        <p14:creationId xmlns:p14="http://schemas.microsoft.com/office/powerpoint/2010/main" val="3356417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descr="PowerPoint&#10;&#10;中程度の精度で">
            <a:extLst>
              <a:ext uri="{FF2B5EF4-FFF2-40B4-BE49-F238E27FC236}">
                <a16:creationId xmlns:a16="http://schemas.microsoft.com/office/drawing/2014/main" id="{96DD05AA-6D18-59E6-49C6-F203710994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001" y="899147"/>
            <a:ext cx="9601748" cy="5958853"/>
          </a:xfrm>
        </p:spPr>
      </p:pic>
      <p:sp>
        <p:nvSpPr>
          <p:cNvPr id="4" name="タイトル 1">
            <a:extLst>
              <a:ext uri="{FF2B5EF4-FFF2-40B4-BE49-F238E27FC236}">
                <a16:creationId xmlns:a16="http://schemas.microsoft.com/office/drawing/2014/main" id="{2A8B00DC-47EF-1193-1BCE-324AC044E89F}"/>
              </a:ext>
            </a:extLst>
          </p:cNvPr>
          <p:cNvSpPr txBox="1">
            <a:spLocks/>
          </p:cNvSpPr>
          <p:nvPr/>
        </p:nvSpPr>
        <p:spPr>
          <a:xfrm>
            <a:off x="86934" y="159576"/>
            <a:ext cx="12018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a:t>4 Application to photoelectron diffraction by a copper cluster</a:t>
            </a:r>
            <a:endParaRPr lang="ja-JP" altLang="en-US" sz="36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1FAB49B-A32D-E62C-35BF-B58459851477}"/>
                  </a:ext>
                </a:extLst>
              </p:cNvPr>
              <p:cNvSpPr txBox="1"/>
              <p:nvPr/>
            </p:nvSpPr>
            <p:spPr>
              <a:xfrm>
                <a:off x="530942" y="1292941"/>
                <a:ext cx="2674374" cy="400110"/>
              </a:xfrm>
              <a:prstGeom prst="rect">
                <a:avLst/>
              </a:prstGeom>
              <a:noFill/>
            </p:spPr>
            <p:txBody>
              <a:bodyPr wrap="square" rtlCol="0">
                <a:spAutoFit/>
              </a:bodyPr>
              <a:lstStyle/>
              <a:p>
                <a:r>
                  <a:rPr kumimoji="1" lang="en-US" altLang="ja-JP" sz="2000" dirty="0"/>
                  <a:t>*</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Σ</m:t>
                        </m:r>
                      </m:e>
                      <m:sub>
                        <m:r>
                          <a:rPr kumimoji="1" lang="en-US" altLang="ja-JP" sz="2000" b="0" i="1" smtClean="0">
                            <a:latin typeface="Cambria Math" panose="02040503050406030204" pitchFamily="18" charset="0"/>
                          </a:rPr>
                          <m:t>1</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2</m:t>
                        </m:r>
                        <m:r>
                          <m:rPr>
                            <m:sty m:val="p"/>
                          </m:rPr>
                          <a:rPr lang="en-US" altLang="ja-JP" sz="2000" i="1">
                            <a:latin typeface="Cambria Math" panose="02040503050406030204" pitchFamily="18" charset="0"/>
                          </a:rPr>
                          <m:t>ω</m:t>
                        </m:r>
                        <m:r>
                          <a:rPr lang="en-US" altLang="ja-JP" sz="2000" b="0" i="1" smtClean="0">
                            <a:latin typeface="Cambria Math" panose="02040503050406030204" pitchFamily="18" charset="0"/>
                          </a:rPr>
                          <m:t>−1</m:t>
                        </m:r>
                      </m:e>
                    </m:d>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r>
                      <m:rPr>
                        <m:sty m:val="p"/>
                      </m:rPr>
                      <a:rPr lang="en-US" altLang="ja-JP" sz="2000" i="1">
                        <a:latin typeface="Cambria Math" panose="02040503050406030204" pitchFamily="18" charset="0"/>
                      </a:rPr>
                      <m:t>ω</m:t>
                    </m:r>
                    <m:r>
                      <a:rPr kumimoji="1" lang="en-US" altLang="ja-JP" sz="2000" b="0" i="1" smtClean="0">
                        <a:latin typeface="Cambria Math" panose="02040503050406030204" pitchFamily="18" charset="0"/>
                      </a:rPr>
                      <m:t>)</m:t>
                    </m:r>
                  </m:oMath>
                </a14:m>
                <a:endParaRPr kumimoji="1" lang="ja-JP" altLang="en-US" sz="2000" dirty="0"/>
              </a:p>
            </p:txBody>
          </p:sp>
        </mc:Choice>
        <mc:Fallback xmlns="">
          <p:sp>
            <p:nvSpPr>
              <p:cNvPr id="7" name="テキスト ボックス 6">
                <a:extLst>
                  <a:ext uri="{FF2B5EF4-FFF2-40B4-BE49-F238E27FC236}">
                    <a16:creationId xmlns:a16="http://schemas.microsoft.com/office/drawing/2014/main" id="{31FAB49B-A32D-E62C-35BF-B58459851477}"/>
                  </a:ext>
                </a:extLst>
              </p:cNvPr>
              <p:cNvSpPr txBox="1">
                <a:spLocks noRot="1" noChangeAspect="1" noMove="1" noResize="1" noEditPoints="1" noAdjustHandles="1" noChangeArrowheads="1" noChangeShapeType="1" noTextEdit="1"/>
              </p:cNvSpPr>
              <p:nvPr/>
            </p:nvSpPr>
            <p:spPr>
              <a:xfrm>
                <a:off x="530942" y="1292941"/>
                <a:ext cx="2674374" cy="400110"/>
              </a:xfrm>
              <a:prstGeom prst="rect">
                <a:avLst/>
              </a:prstGeom>
              <a:blipFill>
                <a:blip r:embed="rId3"/>
                <a:stretch>
                  <a:fillRect l="-2278" t="-606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3DC82C6-C414-7986-53E7-888F3B40C899}"/>
                  </a:ext>
                </a:extLst>
              </p:cNvPr>
              <p:cNvSpPr txBox="1"/>
              <p:nvPr/>
            </p:nvSpPr>
            <p:spPr>
              <a:xfrm>
                <a:off x="314632" y="2231923"/>
                <a:ext cx="3637936" cy="2862322"/>
              </a:xfrm>
              <a:prstGeom prst="rect">
                <a:avLst/>
              </a:prstGeom>
              <a:noFill/>
            </p:spPr>
            <p:txBody>
              <a:bodyPr wrap="square" rtlCol="0">
                <a:spAutoFit/>
              </a:bodyPr>
              <a:lstStyle/>
              <a:p>
                <a:r>
                  <a:rPr kumimoji="1" lang="ja-JP" altLang="en-US" dirty="0"/>
                  <a:t>・</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Σ</m:t>
                        </m:r>
                      </m:e>
                      <m:sub>
                        <m:r>
                          <a:rPr kumimoji="1" lang="en-US" altLang="ja-JP" sz="2000" b="0" i="1" smtClean="0">
                            <a:latin typeface="Cambria Math" panose="02040503050406030204" pitchFamily="18" charset="0"/>
                          </a:rPr>
                          <m:t>1</m:t>
                        </m:r>
                      </m:sub>
                    </m:sSub>
                  </m:oMath>
                </a14:m>
                <a:r>
                  <a:rPr kumimoji="1" lang="en-US" altLang="ja-JP" sz="2000" dirty="0"/>
                  <a:t>:</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𝐺</m:t>
                        </m:r>
                      </m:e>
                      <m:sub>
                        <m:r>
                          <a:rPr lang="en-US" altLang="ja-JP" sz="2000" i="1">
                            <a:latin typeface="Cambria Math" panose="02040503050406030204" pitchFamily="18" charset="0"/>
                          </a:rPr>
                          <m:t>1</m:t>
                        </m:r>
                      </m:sub>
                    </m:sSub>
                  </m:oMath>
                </a14:m>
                <a:r>
                  <a:rPr kumimoji="1" lang="ja-JP" altLang="en-US" sz="2000" dirty="0"/>
                  <a:t>よりも広い範囲の</a:t>
                </a:r>
                <a:r>
                  <a:rPr kumimoji="1" lang="en-US" altLang="ja-JP" sz="2000" dirty="0"/>
                  <a:t>ω</a:t>
                </a:r>
                <a:r>
                  <a:rPr kumimoji="1" lang="ja-JP" altLang="en-US" sz="2000" dirty="0"/>
                  <a:t>でスペクトル半径が</a:t>
                </a:r>
                <a:r>
                  <a:rPr kumimoji="1" lang="en-US" altLang="ja-JP" sz="2000" dirty="0"/>
                  <a:t>1</a:t>
                </a:r>
                <a:r>
                  <a:rPr kumimoji="1" lang="ja-JP" altLang="en-US" sz="2000" dirty="0"/>
                  <a:t>未満</a:t>
                </a:r>
                <a:endParaRPr kumimoji="1" lang="en-US" altLang="ja-JP" sz="2000" dirty="0"/>
              </a:p>
              <a:p>
                <a:r>
                  <a:rPr lang="ja-JP" altLang="en-US" sz="2000" dirty="0"/>
                  <a:t>→</a:t>
                </a:r>
                <a:r>
                  <a:rPr lang="en-US" altLang="ja-JP" sz="2000" dirty="0"/>
                  <a:t>ω</a:t>
                </a:r>
                <a:r>
                  <a:rPr lang="ja-JP" altLang="en-US" sz="2000" dirty="0"/>
                  <a:t>の値に対してスペクトル半径の値が他の手法より敏感に変化しない</a:t>
                </a:r>
                <a:r>
                  <a:rPr lang="en-US" altLang="ja-JP" sz="2000" dirty="0"/>
                  <a:t>.</a:t>
                </a:r>
              </a:p>
              <a:p>
                <a:endParaRPr lang="en-US" altLang="ja-JP" sz="2000" dirty="0"/>
              </a:p>
              <a:p>
                <a:r>
                  <a:rPr kumimoji="1" lang="ja-JP" altLang="en-US" sz="2000" dirty="0"/>
                  <a:t>・</a:t>
                </a:r>
                <a:r>
                  <a:rPr kumimoji="1" lang="en-US" altLang="ja-JP" sz="2000" dirty="0"/>
                  <a:t> </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Π</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 </m:t>
                    </m:r>
                  </m:oMath>
                </a14:m>
                <a:r>
                  <a:rPr kumimoji="1" lang="ja-JP" altLang="en-US" sz="2000" dirty="0"/>
                  <a:t>一番強い収束性を示す</a:t>
                </a:r>
                <a:r>
                  <a:rPr kumimoji="1" lang="en-US" altLang="ja-JP" sz="2000" dirty="0"/>
                  <a:t>. (</a:t>
                </a:r>
                <a:r>
                  <a:rPr lang="ja-JP" altLang="en-US" sz="2000" dirty="0"/>
                  <a:t>スペクトル</a:t>
                </a:r>
                <a:r>
                  <a:rPr kumimoji="1" lang="ja-JP" altLang="en-US" sz="2000" dirty="0"/>
                  <a:t>半径が最も小さい値をとれる</a:t>
                </a:r>
                <a:r>
                  <a:rPr kumimoji="1" lang="en-US" altLang="ja-JP" sz="2000" dirty="0"/>
                  <a:t>.)</a:t>
                </a:r>
                <a:endParaRPr kumimoji="1" lang="ja-JP" altLang="en-US" sz="2000" dirty="0"/>
              </a:p>
            </p:txBody>
          </p:sp>
        </mc:Choice>
        <mc:Fallback xmlns="">
          <p:sp>
            <p:nvSpPr>
              <p:cNvPr id="8" name="テキスト ボックス 7">
                <a:extLst>
                  <a:ext uri="{FF2B5EF4-FFF2-40B4-BE49-F238E27FC236}">
                    <a16:creationId xmlns:a16="http://schemas.microsoft.com/office/drawing/2014/main" id="{A3DC82C6-C414-7986-53E7-888F3B40C899}"/>
                  </a:ext>
                </a:extLst>
              </p:cNvPr>
              <p:cNvSpPr txBox="1">
                <a:spLocks noRot="1" noChangeAspect="1" noMove="1" noResize="1" noEditPoints="1" noAdjustHandles="1" noChangeArrowheads="1" noChangeShapeType="1" noTextEdit="1"/>
              </p:cNvSpPr>
              <p:nvPr/>
            </p:nvSpPr>
            <p:spPr>
              <a:xfrm>
                <a:off x="314632" y="2231923"/>
                <a:ext cx="3637936" cy="2862322"/>
              </a:xfrm>
              <a:prstGeom prst="rect">
                <a:avLst/>
              </a:prstGeom>
              <a:blipFill>
                <a:blip r:embed="rId4"/>
                <a:stretch>
                  <a:fillRect l="-1846" t="-851" r="-1678" b="-27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87341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F3B0A13-D7D3-3E91-993F-A01149BA9979}"/>
              </a:ext>
            </a:extLst>
          </p:cNvPr>
          <p:cNvSpPr>
            <a:spLocks noGrp="1"/>
          </p:cNvSpPr>
          <p:nvPr>
            <p:ph idx="1"/>
          </p:nvPr>
        </p:nvSpPr>
        <p:spPr/>
        <p:txBody>
          <a:bodyPr>
            <a:normAutofit/>
          </a:bodyPr>
          <a:lstStyle/>
          <a:p>
            <a:pPr>
              <a:buFont typeface="Wingdings" panose="05000000000000000000" pitchFamily="2" charset="2"/>
              <a:buChar char="ü"/>
            </a:pPr>
            <a:r>
              <a:rPr kumimoji="1" lang="ja-JP" altLang="en-US" dirty="0"/>
              <a:t>逆行列法と、</a:t>
            </a:r>
            <a:r>
              <a:rPr kumimoji="1" lang="en-US" altLang="ja-JP" dirty="0"/>
              <a:t>G</a:t>
            </a:r>
            <a:r>
              <a:rPr kumimoji="1" lang="en-US" altLang="ja-JP" baseline="-25000" dirty="0"/>
              <a:t>1</a:t>
            </a:r>
            <a:r>
              <a:rPr kumimoji="1" lang="ja-JP" altLang="en-US" dirty="0"/>
              <a:t>法を用いた微分散乱断面積のプロット。</a:t>
            </a:r>
          </a:p>
          <a:p>
            <a:pPr>
              <a:buFont typeface="Wingdings" panose="05000000000000000000" pitchFamily="2" charset="2"/>
              <a:buChar char="ü"/>
            </a:pPr>
            <a:endParaRPr kumimoji="1" lang="ja-JP" altLang="en-US" dirty="0"/>
          </a:p>
        </p:txBody>
      </p:sp>
      <p:sp>
        <p:nvSpPr>
          <p:cNvPr id="4" name="タイトル 1">
            <a:extLst>
              <a:ext uri="{FF2B5EF4-FFF2-40B4-BE49-F238E27FC236}">
                <a16:creationId xmlns:a16="http://schemas.microsoft.com/office/drawing/2014/main" id="{9C7315C3-1C9C-F649-E3CE-32D0052812A4}"/>
              </a:ext>
            </a:extLst>
          </p:cNvPr>
          <p:cNvSpPr>
            <a:spLocks noGrp="1"/>
          </p:cNvSpPr>
          <p:nvPr>
            <p:ph type="title"/>
          </p:nvPr>
        </p:nvSpPr>
        <p:spPr>
          <a:xfrm>
            <a:off x="838200" y="365125"/>
            <a:ext cx="10515600" cy="1325563"/>
          </a:xfrm>
        </p:spPr>
        <p:txBody>
          <a:bodyPr/>
          <a:lstStyle/>
          <a:p>
            <a:r>
              <a:rPr lang="en-US" altLang="ja-JP" dirty="0"/>
              <a:t>4 Application to photoelectron diffraction by a copper cluster</a:t>
            </a:r>
            <a:endParaRPr kumimoji="1" lang="ja-JP" altLang="en-US" dirty="0"/>
          </a:p>
        </p:txBody>
      </p:sp>
      <p:pic>
        <p:nvPicPr>
          <p:cNvPr id="6" name="図 5" descr="グラフィカル ユーザー インターフェイス, グラフ, 折れ線グラフ">
            <a:extLst>
              <a:ext uri="{FF2B5EF4-FFF2-40B4-BE49-F238E27FC236}">
                <a16:creationId xmlns:a16="http://schemas.microsoft.com/office/drawing/2014/main" id="{C7E8D6A2-E0E5-15E9-2DC9-850DEF530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646" y="2288981"/>
            <a:ext cx="10014154" cy="4203894"/>
          </a:xfrm>
          <a:prstGeom prst="rect">
            <a:avLst/>
          </a:prstGeom>
        </p:spPr>
      </p:pic>
      <p:sp>
        <p:nvSpPr>
          <p:cNvPr id="2" name="テキスト ボックス 1">
            <a:extLst>
              <a:ext uri="{FF2B5EF4-FFF2-40B4-BE49-F238E27FC236}">
                <a16:creationId xmlns:a16="http://schemas.microsoft.com/office/drawing/2014/main" id="{149BB971-81B3-D84B-0B1D-293A725A6A83}"/>
              </a:ext>
            </a:extLst>
          </p:cNvPr>
          <p:cNvSpPr txBox="1"/>
          <p:nvPr/>
        </p:nvSpPr>
        <p:spPr>
          <a:xfrm>
            <a:off x="238433" y="2733367"/>
            <a:ext cx="4009101" cy="1015663"/>
          </a:xfrm>
          <a:prstGeom prst="rect">
            <a:avLst/>
          </a:prstGeom>
          <a:noFill/>
        </p:spPr>
        <p:txBody>
          <a:bodyPr wrap="square" rtlCol="0">
            <a:spAutoFit/>
          </a:bodyPr>
          <a:lstStyle/>
          <a:p>
            <a:r>
              <a:rPr lang="ja-JP" altLang="en-US" sz="2000" dirty="0"/>
              <a:t>散乱回数 </a:t>
            </a:r>
            <a:r>
              <a:rPr lang="en-US" altLang="ja-JP" sz="2000" dirty="0"/>
              <a:t>&gt; 9: Maximum relative difference (MRD)</a:t>
            </a:r>
            <a:r>
              <a:rPr lang="ja-JP" altLang="en-US" sz="2000" dirty="0"/>
              <a:t>は約</a:t>
            </a:r>
            <a:r>
              <a:rPr lang="en-US" altLang="ja-JP" sz="2000" dirty="0"/>
              <a:t>6%</a:t>
            </a:r>
          </a:p>
          <a:p>
            <a:r>
              <a:rPr kumimoji="1" lang="ja-JP" altLang="en-US" sz="2000" dirty="0"/>
              <a:t>散乱回数</a:t>
            </a:r>
            <a:r>
              <a:rPr lang="en-US" altLang="ja-JP" sz="2000" dirty="0"/>
              <a:t>=13: MRD &lt; 1%</a:t>
            </a:r>
            <a:endParaRPr kumimoji="1" lang="ja-JP" altLang="en-US" sz="2000" dirty="0"/>
          </a:p>
        </p:txBody>
      </p:sp>
    </p:spTree>
    <p:extLst>
      <p:ext uri="{BB962C8B-B14F-4D97-AF65-F5344CB8AC3E}">
        <p14:creationId xmlns:p14="http://schemas.microsoft.com/office/powerpoint/2010/main" val="424083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C5AD05-F971-E785-73CC-EF6BFCC805C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a:t>4 Application to photoelectron diffraction by a copper cluster</a:t>
            </a:r>
            <a:endParaRPr lang="ja-JP" altLang="en-US" dirty="0"/>
          </a:p>
        </p:txBody>
      </p:sp>
      <p:pic>
        <p:nvPicPr>
          <p:cNvPr id="4" name="図 3" descr="グラフィカル ユーザー インターフェイス, アプリケーション">
            <a:extLst>
              <a:ext uri="{FF2B5EF4-FFF2-40B4-BE49-F238E27FC236}">
                <a16:creationId xmlns:a16="http://schemas.microsoft.com/office/drawing/2014/main" id="{E57C3103-2387-42CA-CEAC-F1A1C4115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88" y="1690688"/>
            <a:ext cx="11465173" cy="281202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6713EB-F7CB-206F-DA9E-BBA58504949D}"/>
                  </a:ext>
                </a:extLst>
              </p:cNvPr>
              <p:cNvSpPr txBox="1"/>
              <p:nvPr/>
            </p:nvSpPr>
            <p:spPr>
              <a:xfrm>
                <a:off x="1533831" y="5043948"/>
                <a:ext cx="10291978" cy="1015663"/>
              </a:xfrm>
              <a:prstGeom prst="rect">
                <a:avLst/>
              </a:prstGeom>
              <a:noFill/>
            </p:spPr>
            <p:txBody>
              <a:bodyPr wrap="square" rtlCol="0">
                <a:spAutoFit/>
              </a:bodyPr>
              <a:lstStyle/>
              <a:p>
                <a:r>
                  <a:rPr kumimoji="1" lang="en-US" altLang="ja-JP" sz="2000" u="sng" dirty="0">
                    <a:solidFill>
                      <a:schemeClr val="accent1">
                        <a:lumMod val="60000"/>
                        <a:lumOff val="40000"/>
                      </a:schemeClr>
                    </a:solidFill>
                  </a:rPr>
                  <a:t>Eq.(42)</a:t>
                </a:r>
                <a:r>
                  <a:rPr kumimoji="1" lang="ja-JP" altLang="en-US" sz="2000" dirty="0"/>
                  <a:t>で見積もった</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panose="02040503050406030204" pitchFamily="18" charset="0"/>
                          </a:rPr>
                          <m:t>𝜀</m:t>
                        </m:r>
                      </m:e>
                      <m:sub>
                        <m:r>
                          <a:rPr kumimoji="1" lang="en-US" altLang="ja-JP" sz="2000" b="0" i="1" smtClean="0">
                            <a:latin typeface="Cambria Math" panose="02040503050406030204" pitchFamily="18" charset="0"/>
                          </a:rPr>
                          <m:t>𝑟𝑒𝑙</m:t>
                        </m:r>
                      </m:sub>
                    </m:sSub>
                  </m:oMath>
                </a14:m>
                <a:r>
                  <a:rPr kumimoji="1" lang="ja-JP" altLang="en-US" sz="2000" dirty="0"/>
                  <a:t>と</a:t>
                </a:r>
                <a:r>
                  <a:rPr kumimoji="1" lang="en-US" altLang="ja-JP" sz="2000" dirty="0"/>
                  <a:t>MRD</a:t>
                </a:r>
                <a:r>
                  <a:rPr kumimoji="1" lang="ja-JP" altLang="en-US" sz="2000" dirty="0"/>
                  <a:t>に違いがみられる</a:t>
                </a:r>
                <a:r>
                  <a:rPr kumimoji="1" lang="en-US" altLang="ja-JP" sz="2000" dirty="0"/>
                  <a:t>.</a:t>
                </a:r>
              </a:p>
              <a:p>
                <a:r>
                  <a:rPr lang="ja-JP" altLang="en-US" sz="2000" dirty="0"/>
                  <a:t>→ </a:t>
                </a:r>
                <a:r>
                  <a:rPr lang="en-US" altLang="ja-JP" sz="2000" dirty="0"/>
                  <a:t>SE</a:t>
                </a:r>
                <a:r>
                  <a:rPr lang="ja-JP" altLang="en-US" sz="2000" dirty="0"/>
                  <a:t>の展開式の収束性と実際のスペクトルの収束性は異なる</a:t>
                </a:r>
                <a:r>
                  <a:rPr lang="en-US" altLang="ja-JP" sz="2000" dirty="0"/>
                  <a:t>.</a:t>
                </a:r>
              </a:p>
              <a:p>
                <a:r>
                  <a:rPr kumimoji="1" lang="ja-JP" altLang="en-US" sz="2000" dirty="0"/>
                  <a:t>→ 微分散乱断面積は散乱経路行列の</a:t>
                </a:r>
                <a:r>
                  <a:rPr kumimoji="1" lang="en-US" altLang="ja-JP" sz="2000" dirty="0"/>
                  <a:t>2</a:t>
                </a:r>
                <a:r>
                  <a:rPr kumimoji="1" lang="ja-JP" altLang="en-US" sz="2000" dirty="0"/>
                  <a:t>乗を含むから、その分収束が遅い</a:t>
                </a:r>
                <a:r>
                  <a:rPr lang="ja-JP" altLang="en-US" sz="2000" dirty="0"/>
                  <a:t>と理解される</a:t>
                </a:r>
                <a:r>
                  <a:rPr lang="en-US" altLang="ja-JP" dirty="0"/>
                  <a:t>.</a:t>
                </a:r>
                <a:endParaRPr kumimoji="1" lang="ja-JP" altLang="en-US" dirty="0"/>
              </a:p>
            </p:txBody>
          </p:sp>
        </mc:Choice>
        <mc:Fallback xmlns="">
          <p:sp>
            <p:nvSpPr>
              <p:cNvPr id="5" name="テキスト ボックス 4">
                <a:extLst>
                  <a:ext uri="{FF2B5EF4-FFF2-40B4-BE49-F238E27FC236}">
                    <a16:creationId xmlns:a16="http://schemas.microsoft.com/office/drawing/2014/main" id="{B56713EB-F7CB-206F-DA9E-BBA58504949D}"/>
                  </a:ext>
                </a:extLst>
              </p:cNvPr>
              <p:cNvSpPr txBox="1">
                <a:spLocks noRot="1" noChangeAspect="1" noMove="1" noResize="1" noEditPoints="1" noAdjustHandles="1" noChangeArrowheads="1" noChangeShapeType="1" noTextEdit="1"/>
              </p:cNvSpPr>
              <p:nvPr/>
            </p:nvSpPr>
            <p:spPr>
              <a:xfrm>
                <a:off x="1533831" y="5043948"/>
                <a:ext cx="10291978" cy="1015663"/>
              </a:xfrm>
              <a:prstGeom prst="rect">
                <a:avLst/>
              </a:prstGeom>
              <a:blipFill>
                <a:blip r:embed="rId3"/>
                <a:stretch>
                  <a:fillRect l="-652" t="-2395" b="-95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6EA2B70-33F5-253F-6AE8-F1588C74B7D2}"/>
                  </a:ext>
                </a:extLst>
              </p:cNvPr>
              <p:cNvSpPr txBox="1"/>
              <p:nvPr/>
            </p:nvSpPr>
            <p:spPr>
              <a:xfrm>
                <a:off x="6764594" y="4502714"/>
                <a:ext cx="5997677" cy="7953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1600" i="1" smtClean="0">
                              <a:latin typeface="Cambria Math" panose="02040503050406030204" pitchFamily="18" charset="0"/>
                            </a:rPr>
                          </m:ctrlPr>
                        </m:fPr>
                        <m:num>
                          <m:r>
                            <a:rPr kumimoji="1" lang="en-US" altLang="ja-JP" sz="1600" b="0" i="1" smtClean="0">
                              <a:latin typeface="Cambria Math" panose="02040503050406030204" pitchFamily="18" charset="0"/>
                            </a:rPr>
                            <m:t>𝑑</m:t>
                          </m:r>
                          <m:r>
                            <a:rPr kumimoji="1" lang="ja-JP" altLang="en-US" sz="1600" b="0" i="1" smtClean="0">
                              <a:latin typeface="Cambria Math" panose="02040503050406030204" pitchFamily="18" charset="0"/>
                            </a:rPr>
                            <m:t>𝜎</m:t>
                          </m:r>
                        </m:num>
                        <m:den>
                          <m:r>
                            <a:rPr kumimoji="1" lang="en-US" altLang="ja-JP" sz="1600" b="0" i="1" smtClean="0">
                              <a:latin typeface="Cambria Math" panose="02040503050406030204" pitchFamily="18" charset="0"/>
                            </a:rPr>
                            <m:t>𝑑</m:t>
                          </m:r>
                          <m:acc>
                            <m:accPr>
                              <m:chr m:val="̂"/>
                              <m:ctrlPr>
                                <a:rPr kumimoji="1" lang="en-US" altLang="ja-JP" sz="1600" b="0" i="1" smtClean="0">
                                  <a:latin typeface="Cambria Math" panose="02040503050406030204" pitchFamily="18" charset="0"/>
                                </a:rPr>
                              </m:ctrlPr>
                            </m:accPr>
                            <m:e>
                              <m:r>
                                <a:rPr kumimoji="1" lang="en-US" altLang="ja-JP" sz="1600" b="1" i="1" smtClean="0">
                                  <a:latin typeface="Cambria Math" panose="02040503050406030204" pitchFamily="18" charset="0"/>
                                </a:rPr>
                                <m:t>𝒌</m:t>
                              </m:r>
                            </m:e>
                          </m:acc>
                        </m:den>
                      </m:f>
                      <m:r>
                        <a:rPr kumimoji="1" lang="en-US" altLang="ja-JP" sz="1600" b="0" i="1" smtClean="0">
                          <a:latin typeface="Cambria Math" panose="02040503050406030204" pitchFamily="18" charset="0"/>
                        </a:rPr>
                        <m:t>=8</m:t>
                      </m:r>
                      <m:sSup>
                        <m:sSupPr>
                          <m:ctrlPr>
                            <a:rPr kumimoji="1" lang="en-US" altLang="ja-JP" sz="1600" b="0" i="1" smtClean="0">
                              <a:latin typeface="Cambria Math" panose="02040503050406030204" pitchFamily="18" charset="0"/>
                            </a:rPr>
                          </m:ctrlPr>
                        </m:sSupPr>
                        <m:e>
                          <m:r>
                            <m:rPr>
                              <m:sty m:val="p"/>
                            </m:rPr>
                            <a:rPr lang="en-US" altLang="ja-JP" sz="1600" i="1">
                              <a:latin typeface="Cambria Math" panose="02040503050406030204" pitchFamily="18" charset="0"/>
                            </a:rPr>
                            <m:t>π</m:t>
                          </m:r>
                        </m:e>
                        <m:sup>
                          <m:r>
                            <a:rPr kumimoji="1" lang="en-US" altLang="ja-JP" sz="1600" b="0" i="1" smtClean="0">
                              <a:latin typeface="Cambria Math" panose="02040503050406030204" pitchFamily="18" charset="0"/>
                            </a:rPr>
                            <m:t>2</m:t>
                          </m:r>
                        </m:sup>
                      </m:sSup>
                      <m:r>
                        <m:rPr>
                          <m:sty m:val="p"/>
                        </m:rPr>
                        <a:rPr lang="en-US" altLang="ja-JP" sz="1600" i="1">
                          <a:latin typeface="Cambria Math" panose="02040503050406030204" pitchFamily="18" charset="0"/>
                        </a:rPr>
                        <m:t>α</m:t>
                      </m:r>
                      <m:f>
                        <m:fPr>
                          <m:ctrlPr>
                            <a:rPr lang="en-US" altLang="ja-JP" sz="1600" i="1" smtClean="0">
                              <a:latin typeface="Cambria Math" panose="02040503050406030204" pitchFamily="18" charset="0"/>
                            </a:rPr>
                          </m:ctrlPr>
                        </m:fPr>
                        <m:num>
                          <m:r>
                            <a:rPr lang="en-US" altLang="ja-JP" sz="1600" b="0" i="1" smtClean="0">
                              <a:latin typeface="Cambria Math" panose="02040503050406030204" pitchFamily="18" charset="0"/>
                            </a:rPr>
                            <m:t>𝑚</m:t>
                          </m:r>
                          <m:sSub>
                            <m:sSubPr>
                              <m:ctrlPr>
                                <a:rPr lang="en-US" altLang="ja-JP" sz="1600" b="0" i="1" smtClean="0">
                                  <a:latin typeface="Cambria Math" panose="02040503050406030204" pitchFamily="18" charset="0"/>
                                </a:rPr>
                              </m:ctrlPr>
                            </m:sSubPr>
                            <m:e>
                              <m:r>
                                <m:rPr>
                                  <m:sty m:val="p"/>
                                </m:rPr>
                                <a:rPr lang="en-US" altLang="ja-JP" sz="1600" i="1">
                                  <a:latin typeface="Cambria Math" panose="02040503050406030204" pitchFamily="18" charset="0"/>
                                </a:rPr>
                                <m:t>ω</m:t>
                              </m:r>
                            </m:e>
                            <m:sub>
                              <m:r>
                                <a:rPr lang="en-US" altLang="ja-JP" sz="1600" b="0" i="1" smtClean="0">
                                  <a:latin typeface="Cambria Math" panose="02040503050406030204" pitchFamily="18" charset="0"/>
                                </a:rPr>
                                <m:t>𝑞</m:t>
                              </m:r>
                            </m:sub>
                          </m:sSub>
                        </m:num>
                        <m:den>
                          <m:r>
                            <a:rPr lang="en-US" altLang="ja-JP" sz="1600" i="1">
                              <a:latin typeface="Cambria Math" panose="02040503050406030204" pitchFamily="18" charset="0"/>
                            </a:rPr>
                            <m:t>ℏ</m:t>
                          </m:r>
                          <m:r>
                            <m:rPr>
                              <m:sty m:val="p"/>
                            </m:rPr>
                            <a:rPr lang="en-US" altLang="ja-JP" sz="1600" i="1">
                              <a:latin typeface="Cambria Math" panose="02040503050406030204" pitchFamily="18" charset="0"/>
                            </a:rPr>
                            <m:t>k</m:t>
                          </m:r>
                        </m:den>
                      </m:f>
                      <m:nary>
                        <m:naryPr>
                          <m:chr m:val="∑"/>
                          <m:supHide m:val="on"/>
                          <m:ctrlPr>
                            <a:rPr lang="en-US" altLang="ja-JP" sz="1600" i="1" smtClean="0">
                              <a:latin typeface="Cambria Math" panose="02040503050406030204" pitchFamily="18" charset="0"/>
                            </a:rPr>
                          </m:ctrlPr>
                        </m:naryPr>
                        <m:sub>
                          <m:r>
                            <m:rPr>
                              <m:brk m:alnAt="7"/>
                            </m:rPr>
                            <a:rPr lang="en-US" altLang="ja-JP" sz="1600" b="0" i="1" smtClean="0">
                              <a:latin typeface="Cambria Math" panose="02040503050406030204" pitchFamily="18" charset="0"/>
                            </a:rPr>
                            <m:t>0</m:t>
                          </m:r>
                        </m:sub>
                        <m:sup/>
                        <m:e>
                          <m:nary>
                            <m:naryPr>
                              <m:chr m:val="∑"/>
                              <m:supHide m:val="on"/>
                              <m:ctrlPr>
                                <a:rPr lang="en-US" altLang="ja-JP" sz="1600" i="1" smtClean="0">
                                  <a:latin typeface="Cambria Math" panose="02040503050406030204" pitchFamily="18" charset="0"/>
                                </a:rPr>
                              </m:ctrlPr>
                            </m:naryPr>
                            <m:sub>
                              <m:r>
                                <m:rPr>
                                  <m:brk m:alnAt="7"/>
                                </m:rP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𝑐</m:t>
                              </m:r>
                            </m:sub>
                            <m:sup/>
                            <m:e>
                              <m:sSup>
                                <m:sSupPr>
                                  <m:ctrlPr>
                                    <a:rPr lang="en-US" altLang="ja-JP" sz="1600" i="1" smtClean="0">
                                      <a:latin typeface="Cambria Math" panose="02040503050406030204" pitchFamily="18" charset="0"/>
                                    </a:rPr>
                                  </m:ctrlPr>
                                </m:sSupPr>
                                <m:e>
                                  <m:d>
                                    <m:dPr>
                                      <m:begChr m:val="|"/>
                                      <m:endChr m:val="|"/>
                                      <m:ctrlPr>
                                        <a:rPr lang="en-US" altLang="ja-JP" sz="1600" i="1">
                                          <a:latin typeface="Cambria Math" panose="02040503050406030204" pitchFamily="18" charset="0"/>
                                        </a:rPr>
                                      </m:ctrlPr>
                                    </m:dPr>
                                    <m:e>
                                      <m:nary>
                                        <m:naryPr>
                                          <m:chr m:val="∑"/>
                                          <m:supHide m:val="on"/>
                                          <m:ctrlPr>
                                            <a:rPr lang="en-US" altLang="ja-JP" sz="1600" i="1">
                                              <a:latin typeface="Cambria Math" panose="02040503050406030204" pitchFamily="18" charset="0"/>
                                            </a:rPr>
                                          </m:ctrlPr>
                                        </m:naryPr>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0</m:t>
                                              </m:r>
                                            </m:sub>
                                          </m:sSub>
                                        </m:sub>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𝑀</m:t>
                                              </m:r>
                                            </m:e>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0</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𝑐</m:t>
                                                  </m:r>
                                                </m:sub>
                                              </m:sSub>
                                            </m:sub>
                                            <m:sup>
                                              <m:r>
                                                <a:rPr lang="en-US" altLang="ja-JP" sz="1600" i="1">
                                                  <a:latin typeface="Cambria Math" panose="02040503050406030204" pitchFamily="18" charset="0"/>
                                                </a:rPr>
                                                <m:t>00</m:t>
                                              </m:r>
                                            </m:sup>
                                          </m:sSubSup>
                                        </m:e>
                                      </m:nary>
                                      <m:nary>
                                        <m:naryPr>
                                          <m:chr m:val="∑"/>
                                          <m:supHide m:val="on"/>
                                          <m:ctrlPr>
                                            <a:rPr lang="en-US" altLang="ja-JP" sz="1600" i="1">
                                              <a:latin typeface="Cambria Math" panose="02040503050406030204" pitchFamily="18" charset="0"/>
                                            </a:rPr>
                                          </m:ctrlPr>
                                        </m:naryPr>
                                        <m:sub>
                                          <m:r>
                                            <m:rPr>
                                              <m:brk m:alnAt="7"/>
                                            </m:rPr>
                                            <a:rPr lang="en-US" altLang="ja-JP" sz="1600" i="1">
                                              <a:latin typeface="Cambria Math" panose="02040503050406030204" pitchFamily="18" charset="0"/>
                                            </a:rPr>
                                            <m:t>𝑗</m:t>
                                          </m:r>
                                          <m:r>
                                            <a:rPr lang="en-US" altLang="ja-JP" sz="1600" i="1">
                                              <a:latin typeface="Cambria Math" panose="02040503050406030204" pitchFamily="18" charset="0"/>
                                            </a:rPr>
                                            <m:t>, </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𝑗</m:t>
                                              </m:r>
                                            </m:sub>
                                          </m:sSub>
                                        </m:sub>
                                        <m:sup/>
                                        <m:e>
                                          <m:sSubSup>
                                            <m:sSubSupPr>
                                              <m:ctrlPr>
                                                <a:rPr lang="en-US" altLang="ja-JP" sz="1600" i="1">
                                                  <a:latin typeface="Cambria Math" panose="02040503050406030204" pitchFamily="18" charset="0"/>
                                                </a:rPr>
                                              </m:ctrlPr>
                                            </m:sSubSupPr>
                                            <m:e>
                                              <m:acc>
                                                <m:accPr>
                                                  <m:chr m:val="̅"/>
                                                  <m:ctrlPr>
                                                    <a:rPr lang="en-US" altLang="ja-JP" sz="1600" i="1">
                                                      <a:latin typeface="Cambria Math" panose="02040503050406030204" pitchFamily="18" charset="0"/>
                                                    </a:rPr>
                                                  </m:ctrlPr>
                                                </m:accPr>
                                                <m:e>
                                                  <m:r>
                                                    <a:rPr lang="ja-JP" altLang="en-US" sz="1600" i="1">
                                                      <a:latin typeface="Cambria Math" panose="02040503050406030204" pitchFamily="18" charset="0"/>
                                                    </a:rPr>
                                                    <m:t>𝜏</m:t>
                                                  </m:r>
                                                </m:e>
                                              </m:acc>
                                            </m:e>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𝑗</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0</m:t>
                                                  </m:r>
                                                </m:sub>
                                              </m:sSub>
                                            </m:sub>
                                            <m:sup>
                                              <m:r>
                                                <a:rPr lang="en-US" altLang="ja-JP" sz="1600" i="1">
                                                  <a:latin typeface="Cambria Math" panose="02040503050406030204" pitchFamily="18" charset="0"/>
                                                </a:rPr>
                                                <m:t>𝑗</m:t>
                                              </m:r>
                                              <m:r>
                                                <a:rPr lang="en-US" altLang="ja-JP" sz="1600" i="1">
                                                  <a:latin typeface="Cambria Math" panose="02040503050406030204" pitchFamily="18" charset="0"/>
                                                </a:rPr>
                                                <m:t>0+</m:t>
                                              </m:r>
                                            </m:sup>
                                          </m:sSub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𝑗</m:t>
                                                  </m:r>
                                                </m:sub>
                                              </m:sSub>
                                            </m:sub>
                                          </m:sSub>
                                          <m:r>
                                            <a:rPr lang="en-US" altLang="ja-JP" sz="1600" i="1">
                                              <a:latin typeface="Cambria Math" panose="02040503050406030204" pitchFamily="18" charset="0"/>
                                            </a:rPr>
                                            <m:t>(</m:t>
                                          </m:r>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𝑘</m:t>
                                              </m:r>
                                            </m:e>
                                          </m:acc>
                                          <m:r>
                                            <a:rPr lang="en-US" altLang="ja-JP"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m:t>
                                              </m:r>
                                              <m:r>
                                                <a:rPr lang="en-US" altLang="ja-JP" sz="1600" i="1">
                                                  <a:latin typeface="Cambria Math" panose="02040503050406030204" pitchFamily="18" charset="0"/>
                                                </a:rPr>
                                                <m:t>𝑖𝑘</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𝑅</m:t>
                                                  </m:r>
                                                </m:e>
                                                <m:sub>
                                                  <m:r>
                                                    <a:rPr lang="en-US" altLang="ja-JP" sz="1600" i="1">
                                                      <a:latin typeface="Cambria Math" panose="02040503050406030204" pitchFamily="18" charset="0"/>
                                                      <a:ea typeface="Cambria Math" panose="02040503050406030204" pitchFamily="18" charset="0"/>
                                                    </a:rPr>
                                                    <m:t>𝑗</m:t>
                                                  </m:r>
                                                </m:sub>
                                              </m:sSub>
                                            </m:sup>
                                          </m:sSup>
                                        </m:e>
                                      </m:nary>
                                    </m:e>
                                  </m:d>
                                </m:e>
                                <m:sup>
                                  <m:r>
                                    <a:rPr lang="en-US" altLang="ja-JP" sz="1600" b="0" i="1" smtClean="0">
                                      <a:latin typeface="Cambria Math" panose="02040503050406030204" pitchFamily="18" charset="0"/>
                                    </a:rPr>
                                    <m:t>2</m:t>
                                  </m:r>
                                </m:sup>
                              </m:sSup>
                            </m:e>
                          </m:nary>
                        </m:e>
                      </m:nary>
                    </m:oMath>
                  </m:oMathPara>
                </a14:m>
                <a:endParaRPr kumimoji="1" lang="ja-JP" altLang="en-US" sz="1600" dirty="0"/>
              </a:p>
            </p:txBody>
          </p:sp>
        </mc:Choice>
        <mc:Fallback xmlns="">
          <p:sp>
            <p:nvSpPr>
              <p:cNvPr id="3" name="テキスト ボックス 2">
                <a:extLst>
                  <a:ext uri="{FF2B5EF4-FFF2-40B4-BE49-F238E27FC236}">
                    <a16:creationId xmlns:a16="http://schemas.microsoft.com/office/drawing/2014/main" id="{66EA2B70-33F5-253F-6AE8-F1588C74B7D2}"/>
                  </a:ext>
                </a:extLst>
              </p:cNvPr>
              <p:cNvSpPr txBox="1">
                <a:spLocks noRot="1" noChangeAspect="1" noMove="1" noResize="1" noEditPoints="1" noAdjustHandles="1" noChangeArrowheads="1" noChangeShapeType="1" noTextEdit="1"/>
              </p:cNvSpPr>
              <p:nvPr/>
            </p:nvSpPr>
            <p:spPr>
              <a:xfrm>
                <a:off x="6764594" y="4502714"/>
                <a:ext cx="5997677" cy="795346"/>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4966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FA3B482-85BE-DAEF-080B-4DA2045028B7}"/>
                  </a:ext>
                </a:extLst>
              </p:cNvPr>
              <p:cNvSpPr txBox="1"/>
              <p:nvPr/>
            </p:nvSpPr>
            <p:spPr>
              <a:xfrm>
                <a:off x="1238863" y="1603750"/>
                <a:ext cx="10016614" cy="36470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そもそもなぜ</a:t>
                </a:r>
                <a14:m>
                  <m:oMath xmlns:m="http://schemas.openxmlformats.org/officeDocument/2006/math">
                    <m:r>
                      <a:rPr kumimoji="1" lang="ja-JP" altLang="en-US" sz="2400" i="1" smtClean="0">
                        <a:latin typeface="Cambria Math" panose="02040503050406030204" pitchFamily="18" charset="0"/>
                      </a:rPr>
                      <m:t>𝜏</m:t>
                    </m:r>
                  </m:oMath>
                </a14:m>
                <a:r>
                  <a:rPr kumimoji="1" lang="ja-JP" altLang="en-US" sz="2400" dirty="0"/>
                  <a:t>を計算するのか</a:t>
                </a:r>
                <a:endParaRPr kumimoji="1" lang="en-US" altLang="ja-JP" sz="2400" dirty="0"/>
              </a:p>
              <a:p>
                <a:pPr marL="285750" indent="-285750">
                  <a:buFont typeface="Arial" panose="020B0604020202020204" pitchFamily="34" charset="0"/>
                  <a:buChar char="•"/>
                </a:pPr>
                <a:endParaRPr kumimoji="1" lang="en-US" altLang="ja-JP" sz="2000" dirty="0"/>
              </a:p>
              <a:p>
                <a:r>
                  <a:rPr kumimoji="1" lang="ja-JP" altLang="en-US" sz="2400" dirty="0"/>
                  <a:t>微分散乱断面積 </a:t>
                </a:r>
                <a:r>
                  <a:rPr kumimoji="1" lang="en-US" altLang="ja-JP" sz="2400" dirty="0"/>
                  <a:t>(</a:t>
                </a:r>
                <a:r>
                  <a:rPr kumimoji="1" lang="ja-JP" altLang="en-US" sz="2400" dirty="0"/>
                  <a:t>多くの</a:t>
                </a:r>
                <a:r>
                  <a:rPr kumimoji="1" lang="en-US" altLang="ja-JP" sz="2400" dirty="0"/>
                  <a:t>spectroscopies</a:t>
                </a:r>
                <a:r>
                  <a:rPr kumimoji="1" lang="ja-JP" altLang="en-US" sz="2400" dirty="0"/>
                  <a:t>で計算・測定されている</a:t>
                </a:r>
                <a:r>
                  <a:rPr kumimoji="1" lang="en-US" altLang="ja-JP" sz="2400" dirty="0"/>
                  <a:t>)</a:t>
                </a:r>
                <a:r>
                  <a:rPr kumimoji="1" lang="ja-JP" altLang="en-US" sz="2400" dirty="0"/>
                  <a:t>は、</a:t>
                </a:r>
                <a14:m>
                  <m:oMath xmlns:m="http://schemas.openxmlformats.org/officeDocument/2006/math">
                    <m:r>
                      <a:rPr kumimoji="1" lang="ja-JP" altLang="en-US" sz="2400" i="1" smtClean="0">
                        <a:latin typeface="Cambria Math" panose="02040503050406030204" pitchFamily="18" charset="0"/>
                      </a:rPr>
                      <m:t>𝜏</m:t>
                    </m:r>
                  </m:oMath>
                </a14:m>
                <a:r>
                  <a:rPr kumimoji="1" lang="ja-JP" altLang="en-US" sz="2400" dirty="0"/>
                  <a:t>の</a:t>
                </a:r>
                <a:r>
                  <a:rPr kumimoji="1" lang="en-US" altLang="ja-JP" sz="2400" dirty="0"/>
                  <a:t>2</a:t>
                </a:r>
                <a:r>
                  <a:rPr kumimoji="1" lang="ja-JP" altLang="en-US" sz="2400" dirty="0"/>
                  <a:t>乗を含んでいる</a:t>
                </a:r>
                <a:r>
                  <a:rPr kumimoji="1" lang="en-US" altLang="ja-JP" sz="2400" dirty="0"/>
                  <a:t>. X</a:t>
                </a:r>
                <a:r>
                  <a:rPr kumimoji="1" lang="ja-JP" altLang="en-US" sz="2400" dirty="0"/>
                  <a:t>線光電子分光の場合の式は </a:t>
                </a:r>
                <a:r>
                  <a:rPr kumimoji="1" lang="en-US" altLang="ja-JP" sz="2400" dirty="0"/>
                  <a:t>[4]:</a:t>
                </a:r>
              </a:p>
              <a:p>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en-US" altLang="ja-JP" b="0" i="1" smtClean="0">
                              <a:latin typeface="Cambria Math" panose="02040503050406030204" pitchFamily="18" charset="0"/>
                            </a:rPr>
                            <m:t>𝑑</m:t>
                          </m:r>
                          <m:r>
                            <a:rPr kumimoji="1" lang="ja-JP" altLang="en-US" b="0" i="1" smtClean="0">
                              <a:latin typeface="Cambria Math" panose="02040503050406030204" pitchFamily="18" charset="0"/>
                            </a:rPr>
                            <m:t>𝜎</m:t>
                          </m:r>
                        </m:num>
                        <m:den>
                          <m:r>
                            <a:rPr kumimoji="1" lang="en-US" altLang="ja-JP" b="0" i="1" smtClean="0">
                              <a:latin typeface="Cambria Math" panose="02040503050406030204" pitchFamily="18" charset="0"/>
                            </a:rPr>
                            <m:t>𝑑</m:t>
                          </m:r>
                          <m:acc>
                            <m:accPr>
                              <m:chr m:val="̂"/>
                              <m:ctrlPr>
                                <a:rPr kumimoji="1" lang="en-US" altLang="ja-JP" b="0" i="1" smtClean="0">
                                  <a:latin typeface="Cambria Math" panose="02040503050406030204" pitchFamily="18" charset="0"/>
                                </a:rPr>
                              </m:ctrlPr>
                            </m:accPr>
                            <m:e>
                              <m:r>
                                <a:rPr kumimoji="1" lang="en-US" altLang="ja-JP" b="1" i="1" smtClean="0">
                                  <a:latin typeface="Cambria Math" panose="02040503050406030204" pitchFamily="18" charset="0"/>
                                </a:rPr>
                                <m:t>𝒌</m:t>
                              </m:r>
                            </m:e>
                          </m:acc>
                        </m:den>
                      </m:f>
                      <m:r>
                        <a:rPr kumimoji="1" lang="en-US" altLang="ja-JP" b="0" i="1" smtClean="0">
                          <a:latin typeface="Cambria Math" panose="02040503050406030204" pitchFamily="18" charset="0"/>
                        </a:rPr>
                        <m:t>=8</m:t>
                      </m:r>
                      <m:sSup>
                        <m:sSupPr>
                          <m:ctrlPr>
                            <a:rPr kumimoji="1" lang="en-US" altLang="ja-JP" b="0" i="1" smtClean="0">
                              <a:latin typeface="Cambria Math" panose="02040503050406030204" pitchFamily="18" charset="0"/>
                            </a:rPr>
                          </m:ctrlPr>
                        </m:sSupPr>
                        <m:e>
                          <m:r>
                            <m:rPr>
                              <m:sty m:val="p"/>
                            </m:rPr>
                            <a:rPr lang="en-US" altLang="ja-JP" i="1">
                              <a:latin typeface="Cambria Math" panose="02040503050406030204" pitchFamily="18" charset="0"/>
                            </a:rPr>
                            <m:t>π</m:t>
                          </m:r>
                        </m:e>
                        <m:sup>
                          <m:r>
                            <a:rPr kumimoji="1" lang="en-US" altLang="ja-JP" b="0" i="1" smtClean="0">
                              <a:latin typeface="Cambria Math" panose="02040503050406030204" pitchFamily="18" charset="0"/>
                            </a:rPr>
                            <m:t>2</m:t>
                          </m:r>
                        </m:sup>
                      </m:sSup>
                      <m:r>
                        <m:rPr>
                          <m:sty m:val="p"/>
                        </m:rPr>
                        <a:rPr lang="en-US" altLang="ja-JP" i="1">
                          <a:latin typeface="Cambria Math" panose="02040503050406030204" pitchFamily="18" charset="0"/>
                        </a:rPr>
                        <m:t>α</m:t>
                      </m:r>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𝑚</m:t>
                          </m:r>
                          <m:sSub>
                            <m:sSubPr>
                              <m:ctrlPr>
                                <a:rPr lang="en-US" altLang="ja-JP" b="0" i="1" smtClean="0">
                                  <a:latin typeface="Cambria Math" panose="02040503050406030204" pitchFamily="18" charset="0"/>
                                </a:rPr>
                              </m:ctrlPr>
                            </m:sSubPr>
                            <m:e>
                              <m:r>
                                <m:rPr>
                                  <m:sty m:val="p"/>
                                </m:rPr>
                                <a:rPr lang="en-US" altLang="ja-JP" i="1">
                                  <a:latin typeface="Cambria Math" panose="02040503050406030204" pitchFamily="18" charset="0"/>
                                </a:rPr>
                                <m:t>ω</m:t>
                              </m:r>
                            </m:e>
                            <m:sub>
                              <m:r>
                                <a:rPr lang="en-US" altLang="ja-JP" b="0" i="1" smtClean="0">
                                  <a:latin typeface="Cambria Math" panose="02040503050406030204" pitchFamily="18" charset="0"/>
                                </a:rPr>
                                <m:t>𝑞</m:t>
                              </m:r>
                            </m:sub>
                          </m:sSub>
                        </m:num>
                        <m:den>
                          <m:r>
                            <a:rPr lang="en-US" altLang="ja-JP" i="1">
                              <a:latin typeface="Cambria Math" panose="02040503050406030204" pitchFamily="18" charset="0"/>
                            </a:rPr>
                            <m:t>ℏ</m:t>
                          </m:r>
                          <m:r>
                            <m:rPr>
                              <m:sty m:val="p"/>
                            </m:rPr>
                            <a:rPr lang="en-US" altLang="ja-JP" i="1">
                              <a:latin typeface="Cambria Math" panose="02040503050406030204" pitchFamily="18" charset="0"/>
                            </a:rPr>
                            <m:t>k</m:t>
                          </m:r>
                        </m:den>
                      </m:f>
                      <m:nary>
                        <m:naryPr>
                          <m:chr m:val="∑"/>
                          <m:supHide m:val="on"/>
                          <m:ctrlPr>
                            <a:rPr lang="en-US" altLang="ja-JP" i="1" smtClean="0">
                              <a:latin typeface="Cambria Math" panose="02040503050406030204" pitchFamily="18" charset="0"/>
                            </a:rPr>
                          </m:ctrlPr>
                        </m:naryPr>
                        <m:sub>
                          <m:r>
                            <m:rPr>
                              <m:brk m:alnAt="7"/>
                            </m:rPr>
                            <a:rPr lang="en-US" altLang="ja-JP" b="0" i="1" smtClean="0">
                              <a:latin typeface="Cambria Math" panose="02040503050406030204" pitchFamily="18" charset="0"/>
                            </a:rPr>
                            <m:t>0</m:t>
                          </m:r>
                        </m:sub>
                        <m:sup/>
                        <m:e>
                          <m:nary>
                            <m:naryPr>
                              <m:chr m:val="∑"/>
                              <m:supHide m:val="on"/>
                              <m:ctrlPr>
                                <a:rPr lang="en-US" altLang="ja-JP" i="1" smtClean="0">
                                  <a:latin typeface="Cambria Math" panose="02040503050406030204" pitchFamily="18" charset="0"/>
                                </a:rPr>
                              </m:ctrlPr>
                            </m:naryPr>
                            <m:sub>
                              <m:r>
                                <m:rPr>
                                  <m:brk m:alnAt="7"/>
                                </m:rPr>
                                <a:rPr lang="en-US" altLang="ja-JP" b="0" i="1" smtClean="0">
                                  <a:latin typeface="Cambria Math" panose="02040503050406030204" pitchFamily="18" charset="0"/>
                                </a:rPr>
                                <m:t>𝑚</m:t>
                              </m:r>
                              <m:r>
                                <a:rPr lang="en-US" altLang="ja-JP" b="0" i="1" smtClean="0">
                                  <a:latin typeface="Cambria Math" panose="02040503050406030204" pitchFamily="18" charset="0"/>
                                </a:rPr>
                                <m:t>𝑐</m:t>
                              </m:r>
                            </m:sub>
                            <m:sup/>
                            <m:e>
                              <m:sSup>
                                <m:sSupPr>
                                  <m:ctrlPr>
                                    <a:rPr lang="en-US" altLang="ja-JP" i="1" smtClean="0">
                                      <a:latin typeface="Cambria Math" panose="02040503050406030204" pitchFamily="18" charset="0"/>
                                    </a:rPr>
                                  </m:ctrlPr>
                                </m:sSupPr>
                                <m:e>
                                  <m:d>
                                    <m:dPr>
                                      <m:begChr m:val="|"/>
                                      <m:endChr m:val="|"/>
                                      <m:ctrlPr>
                                        <a:rPr lang="en-US" altLang="ja-JP" i="1">
                                          <a:latin typeface="Cambria Math" panose="02040503050406030204" pitchFamily="18" charset="0"/>
                                        </a:rPr>
                                      </m:ctrlPr>
                                    </m:dPr>
                                    <m:e>
                                      <m:nary>
                                        <m:naryPr>
                                          <m:chr m:val="∑"/>
                                          <m:supHide m:val="on"/>
                                          <m:ctrlPr>
                                            <a:rPr lang="en-US" altLang="ja-JP" i="1">
                                              <a:latin typeface="Cambria Math" panose="02040503050406030204" pitchFamily="18" charset="0"/>
                                            </a:rPr>
                                          </m:ctrlPr>
                                        </m:naryPr>
                                        <m: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0</m:t>
                                              </m:r>
                                            </m:sub>
                                          </m:sSub>
                                        </m:sub>
                                        <m:sup/>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𝑀</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0</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𝑐</m:t>
                                                  </m:r>
                                                </m:sub>
                                              </m:sSub>
                                            </m:sub>
                                            <m:sup>
                                              <m:r>
                                                <a:rPr lang="en-US" altLang="ja-JP" i="1">
                                                  <a:latin typeface="Cambria Math" panose="02040503050406030204" pitchFamily="18" charset="0"/>
                                                </a:rPr>
                                                <m:t>00</m:t>
                                              </m:r>
                                            </m:sup>
                                          </m:sSubSup>
                                        </m:e>
                                      </m:nary>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𝑗</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𝑗</m:t>
                                              </m:r>
                                            </m:sub>
                                          </m:sSub>
                                        </m:sub>
                                        <m:sup/>
                                        <m:e>
                                          <m:sSubSup>
                                            <m:sSubSupPr>
                                              <m:ctrlPr>
                                                <a:rPr lang="en-US" altLang="ja-JP" i="1">
                                                  <a:latin typeface="Cambria Math" panose="02040503050406030204" pitchFamily="18" charset="0"/>
                                                </a:rPr>
                                              </m:ctrlPr>
                                            </m:sSubSupPr>
                                            <m:e>
                                              <m:acc>
                                                <m:accPr>
                                                  <m:chr m:val="̅"/>
                                                  <m:ctrlPr>
                                                    <a:rPr lang="en-US" altLang="ja-JP" i="1">
                                                      <a:latin typeface="Cambria Math" panose="02040503050406030204" pitchFamily="18" charset="0"/>
                                                    </a:rPr>
                                                  </m:ctrlPr>
                                                </m:accPr>
                                                <m:e>
                                                  <m:r>
                                                    <a:rPr lang="ja-JP" altLang="en-US" i="1">
                                                      <a:latin typeface="Cambria Math" panose="02040503050406030204" pitchFamily="18" charset="0"/>
                                                    </a:rPr>
                                                    <m:t>𝜏</m:t>
                                                  </m:r>
                                                </m:e>
                                              </m:acc>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𝑗</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0</m:t>
                                                  </m:r>
                                                </m:sub>
                                              </m:sSub>
                                            </m:sub>
                                            <m:sup>
                                              <m:r>
                                                <a:rPr lang="en-US" altLang="ja-JP" i="1">
                                                  <a:latin typeface="Cambria Math" panose="02040503050406030204" pitchFamily="18" charset="0"/>
                                                </a:rPr>
                                                <m:t>𝑗</m:t>
                                              </m:r>
                                              <m:r>
                                                <a:rPr lang="en-US" altLang="ja-JP" i="1">
                                                  <a:latin typeface="Cambria Math" panose="02040503050406030204" pitchFamily="18" charset="0"/>
                                                </a:rPr>
                                                <m:t>0+</m:t>
                                              </m:r>
                                            </m:sup>
                                          </m:sSubSup>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𝑗</m:t>
                                                  </m:r>
                                                </m:sub>
                                              </m:sSub>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𝑘</m:t>
                                              </m:r>
                                            </m:e>
                                          </m:acc>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𝑖𝑘</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𝑅</m:t>
                                                  </m:r>
                                                </m:e>
                                                <m:sub>
                                                  <m:r>
                                                    <a:rPr lang="en-US" altLang="ja-JP" i="1">
                                                      <a:latin typeface="Cambria Math" panose="02040503050406030204" pitchFamily="18" charset="0"/>
                                                      <a:ea typeface="Cambria Math" panose="02040503050406030204" pitchFamily="18" charset="0"/>
                                                    </a:rPr>
                                                    <m:t>𝑗</m:t>
                                                  </m:r>
                                                </m:sub>
                                              </m:sSub>
                                            </m:sup>
                                          </m:sSup>
                                        </m:e>
                                      </m:nary>
                                    </m:e>
                                  </m:d>
                                </m:e>
                                <m:sup>
                                  <m:r>
                                    <a:rPr lang="en-US" altLang="ja-JP" b="0" i="1" smtClean="0">
                                      <a:latin typeface="Cambria Math" panose="02040503050406030204" pitchFamily="18" charset="0"/>
                                    </a:rPr>
                                    <m:t>2</m:t>
                                  </m:r>
                                </m:sup>
                              </m:sSup>
                            </m:e>
                          </m:nary>
                        </m:e>
                      </m:nary>
                    </m:oMath>
                  </m:oMathPara>
                </a14:m>
                <a:endParaRPr kumimoji="1" lang="en-US" altLang="ja-JP" dirty="0"/>
              </a:p>
              <a:p>
                <a14:m>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i="1">
                            <a:latin typeface="Cambria Math" panose="02040503050406030204" pitchFamily="18" charset="0"/>
                          </a:rPr>
                          <m:t>𝑀</m:t>
                        </m:r>
                      </m:e>
                      <m: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𝐿</m:t>
                            </m:r>
                          </m:e>
                          <m:sub>
                            <m:r>
                              <a:rPr lang="en-US" altLang="ja-JP" sz="2400" i="1">
                                <a:latin typeface="Cambria Math" panose="02040503050406030204" pitchFamily="18" charset="0"/>
                              </a:rPr>
                              <m:t>0</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𝐿</m:t>
                            </m:r>
                          </m:e>
                          <m:sub>
                            <m:r>
                              <a:rPr lang="en-US" altLang="ja-JP" sz="2400" i="1">
                                <a:latin typeface="Cambria Math" panose="02040503050406030204" pitchFamily="18" charset="0"/>
                              </a:rPr>
                              <m:t>𝑐</m:t>
                            </m:r>
                          </m:sub>
                        </m:sSub>
                      </m:sub>
                      <m:sup>
                        <m:r>
                          <a:rPr lang="en-US" altLang="ja-JP" sz="2400" i="1">
                            <a:latin typeface="Cambria Math" panose="02040503050406030204" pitchFamily="18" charset="0"/>
                          </a:rPr>
                          <m:t>00</m:t>
                        </m:r>
                      </m:sup>
                    </m:sSubSup>
                  </m:oMath>
                </a14:m>
                <a:r>
                  <a:rPr lang="en-US" altLang="ja-JP" sz="2400" dirty="0"/>
                  <a:t>: </a:t>
                </a:r>
                <a:r>
                  <a:rPr lang="ja-JP" altLang="en-US" sz="2400" dirty="0"/>
                  <a:t>光電子の励起を表す行列</a:t>
                </a:r>
                <a:endParaRPr lang="en-US" altLang="ja-JP" sz="2400" dirty="0"/>
              </a:p>
              <a:p>
                <a:endParaRPr kumimoji="1" lang="en-US" altLang="ja-JP" dirty="0"/>
              </a:p>
              <a:p>
                <a:r>
                  <a:rPr lang="ja-JP" altLang="en-US" sz="2400" dirty="0"/>
                  <a:t>→ 理論的には、</a:t>
                </a:r>
                <a14:m>
                  <m:oMath xmlns:m="http://schemas.openxmlformats.org/officeDocument/2006/math">
                    <m:r>
                      <a:rPr kumimoji="1" lang="ja-JP" altLang="en-US" sz="2400" i="1" smtClean="0">
                        <a:latin typeface="Cambria Math" panose="02040503050406030204" pitchFamily="18" charset="0"/>
                      </a:rPr>
                      <m:t>𝜏</m:t>
                    </m:r>
                    <m:r>
                      <a:rPr lang="ja-JP" altLang="en-US" sz="2400" i="1">
                        <a:latin typeface="Cambria Math" panose="02040503050406030204" pitchFamily="18" charset="0"/>
                      </a:rPr>
                      <m:t>が</m:t>
                    </m:r>
                  </m:oMath>
                </a14:m>
                <a:r>
                  <a:rPr kumimoji="1" lang="ja-JP" altLang="en-US" sz="2400" dirty="0"/>
                  <a:t>分かれば微分散乱断面積を計算できる</a:t>
                </a:r>
                <a:r>
                  <a:rPr kumimoji="1" lang="en-US" altLang="ja-JP" sz="2400" dirty="0"/>
                  <a:t>.</a:t>
                </a:r>
              </a:p>
              <a:p>
                <a:endParaRPr kumimoji="1" lang="ja-JP" altLang="en-US" dirty="0"/>
              </a:p>
            </p:txBody>
          </p:sp>
        </mc:Choice>
        <mc:Fallback xmlns="">
          <p:sp>
            <p:nvSpPr>
              <p:cNvPr id="4" name="テキスト ボックス 3">
                <a:extLst>
                  <a:ext uri="{FF2B5EF4-FFF2-40B4-BE49-F238E27FC236}">
                    <a16:creationId xmlns:a16="http://schemas.microsoft.com/office/drawing/2014/main" id="{5FA3B482-85BE-DAEF-080B-4DA2045028B7}"/>
                  </a:ext>
                </a:extLst>
              </p:cNvPr>
              <p:cNvSpPr txBox="1">
                <a:spLocks noRot="1" noChangeAspect="1" noMove="1" noResize="1" noEditPoints="1" noAdjustHandles="1" noChangeArrowheads="1" noChangeShapeType="1" noTextEdit="1"/>
              </p:cNvSpPr>
              <p:nvPr/>
            </p:nvSpPr>
            <p:spPr>
              <a:xfrm>
                <a:off x="1238863" y="1603750"/>
                <a:ext cx="10016614" cy="3647024"/>
              </a:xfrm>
              <a:prstGeom prst="rect">
                <a:avLst/>
              </a:prstGeom>
              <a:blipFill>
                <a:blip r:embed="rId2"/>
                <a:stretch>
                  <a:fillRect l="-913" t="-1338"/>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AF3FBB3A-B7DC-E705-0E5C-9EBA290D11D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Introduction</a:t>
            </a:r>
            <a:endParaRPr lang="ja-JP" altLang="en-US" dirty="0"/>
          </a:p>
        </p:txBody>
      </p:sp>
      <p:sp>
        <p:nvSpPr>
          <p:cNvPr id="3" name="テキスト ボックス 2">
            <a:extLst>
              <a:ext uri="{FF2B5EF4-FFF2-40B4-BE49-F238E27FC236}">
                <a16:creationId xmlns:a16="http://schemas.microsoft.com/office/drawing/2014/main" id="{DA30ECA8-AC06-3A9C-EB63-0A30AD067CFA}"/>
              </a:ext>
            </a:extLst>
          </p:cNvPr>
          <p:cNvSpPr txBox="1"/>
          <p:nvPr/>
        </p:nvSpPr>
        <p:spPr>
          <a:xfrm>
            <a:off x="3538383" y="6200487"/>
            <a:ext cx="9273049" cy="584775"/>
          </a:xfrm>
          <a:prstGeom prst="rect">
            <a:avLst/>
          </a:prstGeom>
          <a:noFill/>
        </p:spPr>
        <p:txBody>
          <a:bodyPr wrap="square" rtlCol="0">
            <a:spAutoFit/>
          </a:bodyPr>
          <a:lstStyle/>
          <a:p>
            <a:r>
              <a:rPr lang="en-US" altLang="ja-JP" sz="1600" b="0" i="0" dirty="0">
                <a:effectLst/>
                <a:latin typeface="Source Sans Pro" panose="020B0503030403020204" pitchFamily="34" charset="0"/>
              </a:rPr>
              <a:t>[4] D. </a:t>
            </a:r>
            <a:r>
              <a:rPr lang="en-US" altLang="ja-JP" sz="1600" b="0" i="0" dirty="0" err="1">
                <a:effectLst/>
                <a:latin typeface="Source Sans Pro" panose="020B0503030403020204" pitchFamily="34" charset="0"/>
              </a:rPr>
              <a:t>Sébilleau</a:t>
            </a:r>
            <a:r>
              <a:rPr lang="en-US" altLang="ja-JP" sz="1600" b="0" i="0" dirty="0">
                <a:effectLst/>
                <a:latin typeface="Source Sans Pro" panose="020B0503030403020204" pitchFamily="34" charset="0"/>
              </a:rPr>
              <a:t>, in </a:t>
            </a:r>
            <a:r>
              <a:rPr lang="en-US" altLang="ja-JP" sz="1600" b="0" i="1" dirty="0">
                <a:effectLst/>
                <a:latin typeface="Source Sans Pro" panose="020B0503030403020204" pitchFamily="34" charset="0"/>
              </a:rPr>
              <a:t>Multiple Scattering Theory for Spectroscopies</a:t>
            </a:r>
            <a:r>
              <a:rPr lang="en-US" altLang="ja-JP" sz="1600" b="0" i="0" dirty="0">
                <a:effectLst/>
                <a:latin typeface="Source Sans Pro" panose="020B0503030403020204" pitchFamily="34" charset="0"/>
              </a:rPr>
              <a:t>, ed. D. </a:t>
            </a:r>
            <a:r>
              <a:rPr lang="en-US" altLang="ja-JP" sz="1600" b="0" i="0" dirty="0" err="1">
                <a:effectLst/>
                <a:latin typeface="Source Sans Pro" panose="020B0503030403020204" pitchFamily="34" charset="0"/>
              </a:rPr>
              <a:t>Sébilleau</a:t>
            </a:r>
            <a:r>
              <a:rPr lang="en-US" altLang="ja-JP" sz="1600" b="0" i="0" dirty="0">
                <a:effectLst/>
                <a:latin typeface="Source Sans Pro" panose="020B0503030403020204" pitchFamily="34" charset="0"/>
              </a:rPr>
              <a:t>, K. </a:t>
            </a:r>
            <a:r>
              <a:rPr lang="en-US" altLang="ja-JP" sz="1600" b="0" i="0" dirty="0" err="1">
                <a:effectLst/>
                <a:latin typeface="Source Sans Pro" panose="020B0503030403020204" pitchFamily="34" charset="0"/>
              </a:rPr>
              <a:t>Hatada</a:t>
            </a:r>
            <a:r>
              <a:rPr lang="en-US" altLang="ja-JP" sz="1600" b="0" i="0" dirty="0">
                <a:effectLst/>
                <a:latin typeface="Source Sans Pro" panose="020B0503030403020204" pitchFamily="34" charset="0"/>
              </a:rPr>
              <a:t> and H. Ebert, Springer International Publishing, 2018, </a:t>
            </a:r>
            <a:r>
              <a:rPr lang="en-US" altLang="ja-JP" sz="1600" b="0" i="0" dirty="0" err="1">
                <a:effectLst/>
                <a:latin typeface="Source Sans Pro" panose="020B0503030403020204" pitchFamily="34" charset="0"/>
              </a:rPr>
              <a:t>ch.</a:t>
            </a:r>
            <a:r>
              <a:rPr lang="en-US" altLang="ja-JP" sz="1600" b="0" i="0" dirty="0">
                <a:effectLst/>
                <a:latin typeface="Source Sans Pro" panose="020B0503030403020204" pitchFamily="34" charset="0"/>
              </a:rPr>
              <a:t> 1, pp. 3–34</a:t>
            </a:r>
            <a:endParaRPr kumimoji="1" lang="ja-JP" altLang="en-US" sz="1600" dirty="0"/>
          </a:p>
        </p:txBody>
      </p:sp>
    </p:spTree>
    <p:extLst>
      <p:ext uri="{BB962C8B-B14F-4D97-AF65-F5344CB8AC3E}">
        <p14:creationId xmlns:p14="http://schemas.microsoft.com/office/powerpoint/2010/main" val="2554391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0D22A2-A297-7DD1-ECB5-4D12D90F0D45}"/>
              </a:ext>
            </a:extLst>
          </p:cNvPr>
          <p:cNvSpPr>
            <a:spLocks noGrp="1"/>
          </p:cNvSpPr>
          <p:nvPr>
            <p:ph type="title"/>
          </p:nvPr>
        </p:nvSpPr>
        <p:spPr/>
        <p:txBody>
          <a:bodyPr/>
          <a:lstStyle/>
          <a:p>
            <a:r>
              <a:rPr kumimoji="1" lang="ja-JP" altLang="en-US" dirty="0"/>
              <a:t>結論</a:t>
            </a:r>
          </a:p>
        </p:txBody>
      </p:sp>
      <p:sp>
        <p:nvSpPr>
          <p:cNvPr id="3" name="コンテンツ プレースホルダー 2">
            <a:extLst>
              <a:ext uri="{FF2B5EF4-FFF2-40B4-BE49-F238E27FC236}">
                <a16:creationId xmlns:a16="http://schemas.microsoft.com/office/drawing/2014/main" id="{46C5D404-A4FB-7704-F80B-01B7AB5CD369}"/>
              </a:ext>
            </a:extLst>
          </p:cNvPr>
          <p:cNvSpPr>
            <a:spLocks noGrp="1"/>
          </p:cNvSpPr>
          <p:nvPr>
            <p:ph idx="1"/>
          </p:nvPr>
        </p:nvSpPr>
        <p:spPr>
          <a:xfrm>
            <a:off x="405579" y="1471663"/>
            <a:ext cx="11638936" cy="4351338"/>
          </a:xfrm>
        </p:spPr>
        <p:txBody>
          <a:bodyPr>
            <a:normAutofit lnSpcReduction="10000"/>
          </a:bodyPr>
          <a:lstStyle/>
          <a:p>
            <a:pPr marL="0" indent="0">
              <a:buNone/>
            </a:pPr>
            <a:endParaRPr kumimoji="1" lang="en-US" altLang="ja-JP" dirty="0"/>
          </a:p>
          <a:p>
            <a:pPr>
              <a:buFont typeface="Wingdings" panose="05000000000000000000" pitchFamily="2" charset="2"/>
              <a:buChar char="ü"/>
            </a:pPr>
            <a:r>
              <a:rPr kumimoji="1" lang="ja-JP" altLang="en-US" dirty="0"/>
              <a:t>収束法を用いて、級数展開法の収束スピードを改善することができた</a:t>
            </a:r>
            <a:r>
              <a:rPr kumimoji="1" lang="en-US" altLang="ja-JP" dirty="0"/>
              <a:t>.</a:t>
            </a:r>
            <a:r>
              <a:rPr kumimoji="1" lang="ja-JP" altLang="en-US" dirty="0"/>
              <a:t> </a:t>
            </a:r>
            <a:r>
              <a:rPr kumimoji="1" lang="en-US" altLang="ja-JP" dirty="0"/>
              <a:t>(</a:t>
            </a:r>
            <a:r>
              <a:rPr kumimoji="1" lang="ja-JP" altLang="en-US" dirty="0"/>
              <a:t>スペクトルが発散する場合は、発散が無くなって収束した</a:t>
            </a:r>
            <a:r>
              <a:rPr kumimoji="1" lang="en-US" altLang="ja-JP" dirty="0"/>
              <a:t>).</a:t>
            </a:r>
            <a:endParaRPr kumimoji="1" lang="ja-JP" altLang="en-US" dirty="0"/>
          </a:p>
          <a:p>
            <a:pPr>
              <a:buFont typeface="Wingdings" panose="05000000000000000000" pitchFamily="2" charset="2"/>
              <a:buChar char="ü"/>
            </a:pPr>
            <a:r>
              <a:rPr kumimoji="1" lang="en-US" altLang="ja-JP" dirty="0"/>
              <a:t>Cu(111)</a:t>
            </a:r>
            <a:r>
              <a:rPr kumimoji="1" lang="ja-JP" altLang="en-US" dirty="0"/>
              <a:t>の簡単なクラスターで、繰り込み法を用いた数値計算のテストを行った</a:t>
            </a:r>
            <a:r>
              <a:rPr kumimoji="1" lang="en-US" altLang="ja-JP" dirty="0"/>
              <a:t>.</a:t>
            </a:r>
          </a:p>
          <a:p>
            <a:pPr marL="0" indent="0">
              <a:buNone/>
            </a:pPr>
            <a:r>
              <a:rPr lang="ja-JP" altLang="en-US" b="1" dirty="0"/>
              <a:t>→</a:t>
            </a:r>
            <a:r>
              <a:rPr lang="ja-JP" altLang="en-US" dirty="0"/>
              <a:t>スペクトルは収束し、</a:t>
            </a:r>
            <a:r>
              <a:rPr lang="en-US" altLang="ja-JP" dirty="0"/>
              <a:t>MI</a:t>
            </a:r>
            <a:r>
              <a:rPr lang="ja-JP" altLang="en-US" dirty="0"/>
              <a:t>のスペクトルとの</a:t>
            </a:r>
            <a:r>
              <a:rPr lang="en-US" altLang="ja-JP" dirty="0"/>
              <a:t>MRD</a:t>
            </a:r>
            <a:r>
              <a:rPr lang="ja-JP" altLang="en-US" dirty="0"/>
              <a:t>が、数</a:t>
            </a:r>
            <a:r>
              <a:rPr lang="en-US" altLang="ja-JP" dirty="0"/>
              <a:t>10% (G</a:t>
            </a:r>
            <a:r>
              <a:rPr lang="en-US" altLang="ja-JP" baseline="-25000" dirty="0"/>
              <a:t>1</a:t>
            </a:r>
            <a:r>
              <a:rPr lang="en-US" altLang="ja-JP" dirty="0"/>
              <a:t>)</a:t>
            </a:r>
            <a:r>
              <a:rPr lang="ja-JP" altLang="en-US" dirty="0"/>
              <a:t>と数</a:t>
            </a:r>
            <a:r>
              <a:rPr lang="en-US" altLang="ja-JP" dirty="0"/>
              <a:t>% (Π</a:t>
            </a:r>
            <a:r>
              <a:rPr lang="en-US" altLang="ja-JP" baseline="-25000" dirty="0"/>
              <a:t>1</a:t>
            </a:r>
            <a:r>
              <a:rPr lang="en-US" altLang="ja-JP" dirty="0"/>
              <a:t>)</a:t>
            </a:r>
            <a:r>
              <a:rPr lang="ja-JP" altLang="en-US" dirty="0"/>
              <a:t>に収まった</a:t>
            </a:r>
            <a:r>
              <a:rPr lang="en-US" altLang="ja-JP" dirty="0"/>
              <a:t>.</a:t>
            </a:r>
            <a:endParaRPr kumimoji="1" lang="ja-JP" altLang="en-US" dirty="0"/>
          </a:p>
          <a:p>
            <a:pPr>
              <a:buFont typeface="Wingdings" panose="05000000000000000000" pitchFamily="2" charset="2"/>
              <a:buChar char="ü"/>
            </a:pPr>
            <a:r>
              <a:rPr kumimoji="1" lang="en-US" altLang="ja-JP" dirty="0"/>
              <a:t>ω</a:t>
            </a:r>
            <a:r>
              <a:rPr kumimoji="1" lang="ja-JP" altLang="en-US" dirty="0"/>
              <a:t>パラメータの最適化にはまだ時間がかかってしまう段階である。</a:t>
            </a:r>
            <a:r>
              <a:rPr kumimoji="1" lang="en-US" altLang="ja-JP" dirty="0"/>
              <a:t>(MI</a:t>
            </a:r>
            <a:r>
              <a:rPr kumimoji="1" lang="ja-JP" altLang="en-US" dirty="0"/>
              <a:t>と同程度の時間がかかる</a:t>
            </a:r>
            <a:r>
              <a:rPr kumimoji="1" lang="en-US" altLang="ja-JP" dirty="0"/>
              <a:t>. )</a:t>
            </a:r>
          </a:p>
          <a:p>
            <a:pPr>
              <a:buFont typeface="Wingdings" panose="05000000000000000000" pitchFamily="2" charset="2"/>
              <a:buChar char="ü"/>
            </a:pPr>
            <a:r>
              <a:rPr kumimoji="1" lang="ja-JP" altLang="en-US" dirty="0"/>
              <a:t>発散の原因をより理解するための研究は現在進行中</a:t>
            </a:r>
            <a:r>
              <a:rPr kumimoji="1" lang="en-US" altLang="ja-JP" dirty="0"/>
              <a:t>.</a:t>
            </a:r>
            <a:endParaRPr kumimoji="1" lang="ja-JP" altLang="en-US" dirty="0"/>
          </a:p>
        </p:txBody>
      </p:sp>
    </p:spTree>
    <p:extLst>
      <p:ext uri="{BB962C8B-B14F-4D97-AF65-F5344CB8AC3E}">
        <p14:creationId xmlns:p14="http://schemas.microsoft.com/office/powerpoint/2010/main" val="2526458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22187-3F00-5E77-17F6-C3A8E8765C84}"/>
              </a:ext>
            </a:extLst>
          </p:cNvPr>
          <p:cNvSpPr>
            <a:spLocks noGrp="1"/>
          </p:cNvSpPr>
          <p:nvPr>
            <p:ph type="title"/>
          </p:nvPr>
        </p:nvSpPr>
        <p:spPr/>
        <p:txBody>
          <a:bodyPr/>
          <a:lstStyle/>
          <a:p>
            <a:r>
              <a:rPr lang="en-US" altLang="ja-JP" dirty="0"/>
              <a:t>Appendix1:estimate of the truncation order</a:t>
            </a:r>
            <a:endParaRPr kumimoji="1" lang="ja-JP" altLang="en-US" dirty="0"/>
          </a:p>
        </p:txBody>
      </p:sp>
      <p:pic>
        <p:nvPicPr>
          <p:cNvPr id="5" name="コンテンツ プレースホルダー 4">
            <a:extLst>
              <a:ext uri="{FF2B5EF4-FFF2-40B4-BE49-F238E27FC236}">
                <a16:creationId xmlns:a16="http://schemas.microsoft.com/office/drawing/2014/main" id="{94488E67-0A24-E745-1956-A014FE57B7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648" y="1722925"/>
            <a:ext cx="4236213" cy="383768"/>
          </a:xfrm>
        </p:spPr>
      </p:pic>
      <p:pic>
        <p:nvPicPr>
          <p:cNvPr id="7" name="図 6">
            <a:extLst>
              <a:ext uri="{FF2B5EF4-FFF2-40B4-BE49-F238E27FC236}">
                <a16:creationId xmlns:a16="http://schemas.microsoft.com/office/drawing/2014/main" id="{9AA9C89F-32C9-D6C6-41F3-94518D31A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965" y="2416095"/>
            <a:ext cx="3606212" cy="420959"/>
          </a:xfrm>
          <a:prstGeom prst="rect">
            <a:avLst/>
          </a:prstGeom>
        </p:spPr>
      </p:pic>
      <p:pic>
        <p:nvPicPr>
          <p:cNvPr id="9" name="図 8">
            <a:extLst>
              <a:ext uri="{FF2B5EF4-FFF2-40B4-BE49-F238E27FC236}">
                <a16:creationId xmlns:a16="http://schemas.microsoft.com/office/drawing/2014/main" id="{C92DE0ED-3E58-B483-B09F-A44FB3B53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12" y="2983407"/>
            <a:ext cx="2413497" cy="420959"/>
          </a:xfrm>
          <a:prstGeom prst="rect">
            <a:avLst/>
          </a:prstGeom>
        </p:spPr>
      </p:pic>
      <p:pic>
        <p:nvPicPr>
          <p:cNvPr id="11" name="図 10">
            <a:extLst>
              <a:ext uri="{FF2B5EF4-FFF2-40B4-BE49-F238E27FC236}">
                <a16:creationId xmlns:a16="http://schemas.microsoft.com/office/drawing/2014/main" id="{791BBC31-75B6-7DD0-8605-304855DC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512" y="3716898"/>
            <a:ext cx="2298725" cy="448056"/>
          </a:xfrm>
          <a:prstGeom prst="rect">
            <a:avLst/>
          </a:prstGeom>
        </p:spPr>
      </p:pic>
      <p:pic>
        <p:nvPicPr>
          <p:cNvPr id="15" name="図 14">
            <a:extLst>
              <a:ext uri="{FF2B5EF4-FFF2-40B4-BE49-F238E27FC236}">
                <a16:creationId xmlns:a16="http://schemas.microsoft.com/office/drawing/2014/main" id="{7B5F7EFD-0796-E06C-66CA-1D6A010B0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974" y="4413359"/>
            <a:ext cx="2110203" cy="448056"/>
          </a:xfrm>
          <a:prstGeom prst="rect">
            <a:avLst/>
          </a:prstGeom>
        </p:spPr>
      </p:pic>
      <p:pic>
        <p:nvPicPr>
          <p:cNvPr id="17" name="図 16">
            <a:extLst>
              <a:ext uri="{FF2B5EF4-FFF2-40B4-BE49-F238E27FC236}">
                <a16:creationId xmlns:a16="http://schemas.microsoft.com/office/drawing/2014/main" id="{C4D92263-B202-0DAA-151A-6C931CD982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8390" y="5065520"/>
            <a:ext cx="1414178" cy="448056"/>
          </a:xfrm>
          <a:prstGeom prst="rect">
            <a:avLst/>
          </a:prstGeom>
        </p:spPr>
      </p:pic>
      <p:pic>
        <p:nvPicPr>
          <p:cNvPr id="19" name="図 18">
            <a:extLst>
              <a:ext uri="{FF2B5EF4-FFF2-40B4-BE49-F238E27FC236}">
                <a16:creationId xmlns:a16="http://schemas.microsoft.com/office/drawing/2014/main" id="{8909B91E-74FC-74BD-6F54-2CF9D5301F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936" y="5806282"/>
            <a:ext cx="2511827" cy="448056"/>
          </a:xfrm>
          <a:prstGeom prst="rect">
            <a:avLst/>
          </a:prstGeom>
        </p:spPr>
      </p:pic>
      <p:pic>
        <p:nvPicPr>
          <p:cNvPr id="21" name="図 20" descr="テキスト が含まれている画像&#10;&#10;自動的に生成された説明">
            <a:extLst>
              <a:ext uri="{FF2B5EF4-FFF2-40B4-BE49-F238E27FC236}">
                <a16:creationId xmlns:a16="http://schemas.microsoft.com/office/drawing/2014/main" id="{5724EB08-C13F-67DA-6877-9CB75A4B39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3744" y="1658698"/>
            <a:ext cx="3903104" cy="777938"/>
          </a:xfrm>
          <a:prstGeom prst="rect">
            <a:avLst/>
          </a:prstGeom>
        </p:spPr>
      </p:pic>
      <p:pic>
        <p:nvPicPr>
          <p:cNvPr id="23" name="図 22" descr="グラフィカル ユーザー インターフェイス&#10;&#10;中程度の精度で自動的に生成された説明">
            <a:extLst>
              <a:ext uri="{FF2B5EF4-FFF2-40B4-BE49-F238E27FC236}">
                <a16:creationId xmlns:a16="http://schemas.microsoft.com/office/drawing/2014/main" id="{8D32E0C0-281F-21C0-49A2-9159797D2A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4309143"/>
            <a:ext cx="3707144" cy="766514"/>
          </a:xfrm>
          <a:prstGeom prst="rect">
            <a:avLst/>
          </a:prstGeom>
        </p:spPr>
      </p:pic>
      <p:pic>
        <p:nvPicPr>
          <p:cNvPr id="25" name="図 24">
            <a:extLst>
              <a:ext uri="{FF2B5EF4-FFF2-40B4-BE49-F238E27FC236}">
                <a16:creationId xmlns:a16="http://schemas.microsoft.com/office/drawing/2014/main" id="{64BA38B4-1C9B-46C7-5506-84C38B3026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6456" y="5254870"/>
            <a:ext cx="4289218" cy="766514"/>
          </a:xfrm>
          <a:prstGeom prst="rect">
            <a:avLst/>
          </a:prstGeom>
        </p:spPr>
      </p:pic>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4039F7F4-0D55-259C-8738-402DEB162DA8}"/>
                  </a:ext>
                </a:extLst>
              </p:cNvPr>
              <p:cNvSpPr txBox="1"/>
              <p:nvPr/>
            </p:nvSpPr>
            <p:spPr>
              <a:xfrm>
                <a:off x="5024512" y="2635658"/>
                <a:ext cx="7521449" cy="707886"/>
              </a:xfrm>
              <a:prstGeom prst="rect">
                <a:avLst/>
              </a:prstGeom>
              <a:noFill/>
            </p:spPr>
            <p:txBody>
              <a:bodyPr wrap="square" rtlCol="0">
                <a:spAutoFit/>
              </a:bodyPr>
              <a:lstStyle/>
              <a:p>
                <a:r>
                  <a:rPr kumimoji="1" lang="en-US" altLang="ja-JP" sz="2000" dirty="0"/>
                  <a:t>e.g.,: </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panose="02040503050406030204" pitchFamily="18" charset="0"/>
                          </a:rPr>
                          <m:t>𝜀</m:t>
                        </m:r>
                      </m:e>
                      <m:sub>
                        <m:r>
                          <a:rPr kumimoji="1" lang="en-US" altLang="ja-JP" sz="2000" b="0" i="1" smtClean="0">
                            <a:latin typeface="Cambria Math" panose="02040503050406030204" pitchFamily="18" charset="0"/>
                          </a:rPr>
                          <m:t>𝑎𝑏𝑠</m:t>
                        </m:r>
                      </m:sub>
                    </m:sSub>
                    <m:r>
                      <a:rPr kumimoji="1" lang="en-US" altLang="ja-JP" sz="2000" b="0" i="1" smtClean="0">
                        <a:latin typeface="Cambria Math" panose="02040503050406030204" pitchFamily="18" charset="0"/>
                      </a:rPr>
                      <m:t>=0.1</m:t>
                    </m:r>
                  </m:oMath>
                </a14:m>
                <a:endParaRPr kumimoji="1" lang="en-US" altLang="ja-JP" sz="2000" dirty="0"/>
              </a:p>
              <a:p>
                <a14:m>
                  <m:oMath xmlns:m="http://schemas.openxmlformats.org/officeDocument/2006/math">
                    <m: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~43</m:t>
                    </m:r>
                  </m:oMath>
                </a14:m>
                <a:r>
                  <a:rPr kumimoji="1" lang="ja-JP" altLang="en-US" sz="2000" dirty="0"/>
                  <a:t> </a:t>
                </a:r>
                <a:r>
                  <a:rPr kumimoji="1" lang="en-US" altLang="ja-JP" sz="2000" dirty="0"/>
                  <a:t>for </a:t>
                </a:r>
                <a14:m>
                  <m:oMath xmlns:m="http://schemas.openxmlformats.org/officeDocument/2006/math">
                    <m:r>
                      <a:rPr kumimoji="1" lang="ja-JP" altLang="en-US" sz="2000" i="1" smtClean="0">
                        <a:latin typeface="Cambria Math" panose="02040503050406030204" pitchFamily="18" charset="0"/>
                      </a:rPr>
                      <m:t>𝜌</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𝐾</m:t>
                        </m:r>
                      </m:e>
                    </m:d>
                    <m:r>
                      <a:rPr kumimoji="1" lang="en-US" altLang="ja-JP" sz="2000" b="0" i="1" smtClean="0">
                        <a:latin typeface="Cambria Math" panose="02040503050406030204" pitchFamily="18" charset="0"/>
                      </a:rPr>
                      <m:t>=0.9</m:t>
                    </m:r>
                  </m:oMath>
                </a14:m>
                <a:r>
                  <a:rPr kumimoji="1" lang="en-US" altLang="ja-JP" sz="2000" dirty="0"/>
                  <a:t>, </a:t>
                </a:r>
                <a14:m>
                  <m:oMath xmlns:m="http://schemas.openxmlformats.org/officeDocument/2006/math">
                    <m:r>
                      <a:rPr lang="en-US" altLang="ja-JP" sz="2000" i="1">
                        <a:latin typeface="Cambria Math" panose="02040503050406030204" pitchFamily="18" charset="0"/>
                      </a:rPr>
                      <m:t>𝑛</m:t>
                    </m:r>
                    <m:r>
                      <a:rPr lang="en-US" altLang="ja-JP" sz="2000" i="1">
                        <a:latin typeface="Cambria Math" panose="02040503050406030204" pitchFamily="18" charset="0"/>
                      </a:rPr>
                      <m:t>~9</m:t>
                    </m:r>
                  </m:oMath>
                </a14:m>
                <a:r>
                  <a:rPr lang="ja-JP" altLang="en-US" sz="2000" dirty="0"/>
                  <a:t> </a:t>
                </a:r>
                <a:r>
                  <a:rPr lang="en-US" altLang="ja-JP" sz="2000" dirty="0"/>
                  <a:t>for </a:t>
                </a:r>
                <a14:m>
                  <m:oMath xmlns:m="http://schemas.openxmlformats.org/officeDocument/2006/math">
                    <m:r>
                      <a:rPr lang="ja-JP" altLang="en-US" sz="2000" i="1">
                        <a:latin typeface="Cambria Math" panose="02040503050406030204" pitchFamily="18" charset="0"/>
                      </a:rPr>
                      <m:t>𝜌</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𝐾</m:t>
                        </m:r>
                      </m:e>
                    </m:d>
                    <m:r>
                      <a:rPr lang="en-US" altLang="ja-JP" sz="2000" i="1">
                        <a:latin typeface="Cambria Math" panose="02040503050406030204" pitchFamily="18" charset="0"/>
                      </a:rPr>
                      <m:t>=0.</m:t>
                    </m:r>
                    <m:r>
                      <a:rPr lang="en-US" altLang="ja-JP" sz="2000" b="0" i="1" smtClean="0">
                        <a:latin typeface="Cambria Math" panose="02040503050406030204" pitchFamily="18" charset="0"/>
                      </a:rPr>
                      <m:t>7</m:t>
                    </m:r>
                  </m:oMath>
                </a14:m>
                <a:r>
                  <a:rPr kumimoji="1" lang="en-US" altLang="ja-JP" sz="2000" dirty="0"/>
                  <a:t>, </a:t>
                </a:r>
                <a14:m>
                  <m:oMath xmlns:m="http://schemas.openxmlformats.org/officeDocument/2006/math">
                    <m:r>
                      <a:rPr lang="en-US" altLang="ja-JP" sz="2000" i="1">
                        <a:latin typeface="Cambria Math" panose="02040503050406030204" pitchFamily="18" charset="0"/>
                      </a:rPr>
                      <m:t>𝑛</m:t>
                    </m:r>
                    <m:r>
                      <a:rPr lang="en-US" altLang="ja-JP" sz="2000" i="1">
                        <a:latin typeface="Cambria Math" panose="02040503050406030204" pitchFamily="18" charset="0"/>
                      </a:rPr>
                      <m:t>~3</m:t>
                    </m:r>
                  </m:oMath>
                </a14:m>
                <a:r>
                  <a:rPr lang="ja-JP" altLang="en-US" sz="2000" dirty="0"/>
                  <a:t> </a:t>
                </a:r>
                <a:r>
                  <a:rPr lang="en-US" altLang="ja-JP" sz="2000" dirty="0"/>
                  <a:t>for </a:t>
                </a:r>
                <a14:m>
                  <m:oMath xmlns:m="http://schemas.openxmlformats.org/officeDocument/2006/math">
                    <m:r>
                      <a:rPr lang="ja-JP" altLang="en-US" sz="2000" i="1">
                        <a:latin typeface="Cambria Math" panose="02040503050406030204" pitchFamily="18" charset="0"/>
                      </a:rPr>
                      <m:t>𝜌</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𝐾</m:t>
                        </m:r>
                      </m:e>
                    </m:d>
                    <m:r>
                      <a:rPr lang="en-US" altLang="ja-JP" sz="2000" i="1">
                        <a:latin typeface="Cambria Math" panose="02040503050406030204" pitchFamily="18" charset="0"/>
                      </a:rPr>
                      <m:t>=0.</m:t>
                    </m:r>
                    <m:r>
                      <a:rPr lang="en-US" altLang="ja-JP" sz="2000" b="0" i="1" smtClean="0">
                        <a:latin typeface="Cambria Math" panose="02040503050406030204" pitchFamily="18" charset="0"/>
                      </a:rPr>
                      <m:t>5</m:t>
                    </m:r>
                  </m:oMath>
                </a14:m>
                <a:endParaRPr kumimoji="1" lang="ja-JP" altLang="en-US" sz="2000" dirty="0"/>
              </a:p>
            </p:txBody>
          </p:sp>
        </mc:Choice>
        <mc:Fallback xmlns="">
          <p:sp>
            <p:nvSpPr>
              <p:cNvPr id="26" name="テキスト ボックス 25">
                <a:extLst>
                  <a:ext uri="{FF2B5EF4-FFF2-40B4-BE49-F238E27FC236}">
                    <a16:creationId xmlns:a16="http://schemas.microsoft.com/office/drawing/2014/main" id="{4039F7F4-0D55-259C-8738-402DEB162DA8}"/>
                  </a:ext>
                </a:extLst>
              </p:cNvPr>
              <p:cNvSpPr txBox="1">
                <a:spLocks noRot="1" noChangeAspect="1" noMove="1" noResize="1" noEditPoints="1" noAdjustHandles="1" noChangeArrowheads="1" noChangeShapeType="1" noTextEdit="1"/>
              </p:cNvSpPr>
              <p:nvPr/>
            </p:nvSpPr>
            <p:spPr>
              <a:xfrm>
                <a:off x="5024512" y="2635658"/>
                <a:ext cx="7521449" cy="707886"/>
              </a:xfrm>
              <a:prstGeom prst="rect">
                <a:avLst/>
              </a:prstGeom>
              <a:blipFill>
                <a:blip r:embed="rId12"/>
                <a:stretch>
                  <a:fillRect l="-810" t="-3448" b="-15517"/>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C00A55CD-B766-D8A2-6696-0354EA9BF8F9}"/>
              </a:ext>
            </a:extLst>
          </p:cNvPr>
          <p:cNvSpPr txBox="1"/>
          <p:nvPr/>
        </p:nvSpPr>
        <p:spPr>
          <a:xfrm>
            <a:off x="721154" y="1377236"/>
            <a:ext cx="3606212" cy="40011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2000" dirty="0"/>
              <a:t>Absolute truncation error</a:t>
            </a:r>
            <a:endParaRPr kumimoji="1" lang="ja-JP" altLang="en-US" sz="2000" dirty="0"/>
          </a:p>
        </p:txBody>
      </p:sp>
      <p:sp>
        <p:nvSpPr>
          <p:cNvPr id="28" name="テキスト ボックス 27">
            <a:extLst>
              <a:ext uri="{FF2B5EF4-FFF2-40B4-BE49-F238E27FC236}">
                <a16:creationId xmlns:a16="http://schemas.microsoft.com/office/drawing/2014/main" id="{FDA2405B-7374-E140-03AF-417E6E3C6BE0}"/>
              </a:ext>
            </a:extLst>
          </p:cNvPr>
          <p:cNvSpPr txBox="1"/>
          <p:nvPr/>
        </p:nvSpPr>
        <p:spPr>
          <a:xfrm>
            <a:off x="5916456" y="3760598"/>
            <a:ext cx="3606212" cy="40011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2000" dirty="0"/>
              <a:t>Relative truncation error</a:t>
            </a:r>
            <a:endParaRPr kumimoji="1" lang="ja-JP" altLang="en-US" sz="2000" dirty="0"/>
          </a:p>
        </p:txBody>
      </p:sp>
      <p:sp>
        <p:nvSpPr>
          <p:cNvPr id="3" name="テキスト ボックス 2">
            <a:extLst>
              <a:ext uri="{FF2B5EF4-FFF2-40B4-BE49-F238E27FC236}">
                <a16:creationId xmlns:a16="http://schemas.microsoft.com/office/drawing/2014/main" id="{685DD831-3EB0-F618-97F0-8D1B2792D22C}"/>
              </a:ext>
            </a:extLst>
          </p:cNvPr>
          <p:cNvSpPr txBox="1"/>
          <p:nvPr/>
        </p:nvSpPr>
        <p:spPr>
          <a:xfrm>
            <a:off x="5535790" y="6473869"/>
            <a:ext cx="7295535" cy="338554"/>
          </a:xfrm>
          <a:prstGeom prst="rect">
            <a:avLst/>
          </a:prstGeom>
          <a:noFill/>
        </p:spPr>
        <p:txBody>
          <a:bodyPr wrap="square" rtlCol="0">
            <a:spAutoFit/>
          </a:bodyPr>
          <a:lstStyle/>
          <a:p>
            <a:r>
              <a:rPr kumimoji="1" lang="en-US" altLang="ja-JP" sz="1600" dirty="0"/>
              <a:t>[21] </a:t>
            </a:r>
            <a:r>
              <a:rPr lang="en-GB" altLang="ja-JP" sz="1600" b="0" i="0" dirty="0">
                <a:effectLst/>
                <a:latin typeface="Source Sans Pro" panose="020B0503030403020204" pitchFamily="34" charset="0"/>
              </a:rPr>
              <a:t>A. </a:t>
            </a:r>
            <a:r>
              <a:rPr lang="en-GB" altLang="ja-JP" sz="1600" b="0" i="0" dirty="0" err="1">
                <a:effectLst/>
                <a:latin typeface="Source Sans Pro" panose="020B0503030403020204" pitchFamily="34" charset="0"/>
              </a:rPr>
              <a:t>Czornik</a:t>
            </a:r>
            <a:r>
              <a:rPr lang="en-GB" altLang="ja-JP" sz="1600" b="0" i="0" dirty="0">
                <a:effectLst/>
                <a:latin typeface="Source Sans Pro" panose="020B0503030403020204" pitchFamily="34" charset="0"/>
              </a:rPr>
              <a:t> and P. </a:t>
            </a:r>
            <a:r>
              <a:rPr lang="en-GB" altLang="ja-JP" sz="1600" b="0" i="0" dirty="0" err="1">
                <a:effectLst/>
                <a:latin typeface="Source Sans Pro" panose="020B0503030403020204" pitchFamily="34" charset="0"/>
              </a:rPr>
              <a:t>Jurgaś</a:t>
            </a:r>
            <a:r>
              <a:rPr lang="en-GB" altLang="ja-JP" sz="1600" b="0" i="0" dirty="0">
                <a:effectLst/>
                <a:latin typeface="Source Sans Pro" panose="020B0503030403020204" pitchFamily="34" charset="0"/>
              </a:rPr>
              <a:t>, </a:t>
            </a:r>
            <a:r>
              <a:rPr lang="en-GB" altLang="ja-JP" sz="1600" b="0" i="1" dirty="0">
                <a:effectLst/>
                <a:latin typeface="Source Sans Pro" panose="020B0503030403020204" pitchFamily="34" charset="0"/>
              </a:rPr>
              <a:t>Int. J. Appl. Math. </a:t>
            </a:r>
            <a:r>
              <a:rPr lang="en-GB" altLang="ja-JP" sz="1600" b="0" i="1" dirty="0" err="1">
                <a:effectLst/>
                <a:latin typeface="Source Sans Pro" panose="020B0503030403020204" pitchFamily="34" charset="0"/>
              </a:rPr>
              <a:t>Comput</a:t>
            </a:r>
            <a:r>
              <a:rPr lang="en-GB" altLang="ja-JP" sz="1600" b="0" i="1" dirty="0">
                <a:effectLst/>
                <a:latin typeface="Source Sans Pro" panose="020B0503030403020204" pitchFamily="34" charset="0"/>
              </a:rPr>
              <a:t>. Sci.</a:t>
            </a:r>
            <a:r>
              <a:rPr lang="en-GB" altLang="ja-JP" sz="1600" b="0" i="0" dirty="0">
                <a:effectLst/>
                <a:latin typeface="Source Sans Pro" panose="020B0503030403020204" pitchFamily="34" charset="0"/>
              </a:rPr>
              <a:t>, 2006, </a:t>
            </a:r>
            <a:r>
              <a:rPr lang="en-GB" altLang="ja-JP" sz="1600" b="1" i="0" dirty="0">
                <a:effectLst/>
                <a:latin typeface="Source Sans Pro" panose="020B0503030403020204" pitchFamily="34" charset="0"/>
              </a:rPr>
              <a:t>16</a:t>
            </a:r>
            <a:r>
              <a:rPr lang="en-GB" altLang="ja-JP" sz="1600" b="0" i="0" dirty="0">
                <a:effectLst/>
                <a:latin typeface="Source Sans Pro" panose="020B0503030403020204" pitchFamily="34" charset="0"/>
              </a:rPr>
              <a:t>, 183</a:t>
            </a:r>
            <a:endParaRPr kumimoji="1" lang="ja-JP" altLang="en-US" sz="1600" dirty="0"/>
          </a:p>
        </p:txBody>
      </p:sp>
      <p:sp>
        <p:nvSpPr>
          <p:cNvPr id="6" name="テキスト ボックス 5">
            <a:extLst>
              <a:ext uri="{FF2B5EF4-FFF2-40B4-BE49-F238E27FC236}">
                <a16:creationId xmlns:a16="http://schemas.microsoft.com/office/drawing/2014/main" id="{2F905F48-6C53-0B84-3866-B04E798F6CE5}"/>
              </a:ext>
            </a:extLst>
          </p:cNvPr>
          <p:cNvSpPr txBox="1"/>
          <p:nvPr/>
        </p:nvSpPr>
        <p:spPr>
          <a:xfrm>
            <a:off x="5535790" y="6135315"/>
            <a:ext cx="6929204" cy="338554"/>
          </a:xfrm>
          <a:prstGeom prst="rect">
            <a:avLst/>
          </a:prstGeom>
          <a:noFill/>
        </p:spPr>
        <p:txBody>
          <a:bodyPr wrap="square" rtlCol="0">
            <a:spAutoFit/>
          </a:bodyPr>
          <a:lstStyle/>
          <a:p>
            <a:r>
              <a:rPr kumimoji="1" lang="en-US" altLang="ja-JP" sz="1600" dirty="0"/>
              <a:t>[18] </a:t>
            </a:r>
            <a:r>
              <a:rPr lang="en-US" altLang="ja-JP" sz="1600" b="0" i="0" dirty="0">
                <a:effectLst/>
                <a:latin typeface="Source Sans Pro" panose="020B0503030403020204" pitchFamily="34" charset="0"/>
              </a:rPr>
              <a:t>A. Hjorth Larsen, </a:t>
            </a:r>
            <a:r>
              <a:rPr lang="en-US" altLang="ja-JP" sz="1600" b="0" i="1" dirty="0">
                <a:effectLst/>
                <a:latin typeface="Source Sans Pro" panose="020B0503030403020204" pitchFamily="34" charset="0"/>
              </a:rPr>
              <a:t>et al.</a:t>
            </a:r>
            <a:r>
              <a:rPr lang="en-US" altLang="ja-JP" sz="1600" b="0" i="0" dirty="0">
                <a:effectLst/>
                <a:latin typeface="Source Sans Pro" panose="020B0503030403020204" pitchFamily="34" charset="0"/>
              </a:rPr>
              <a:t> , </a:t>
            </a:r>
            <a:r>
              <a:rPr lang="en-US" altLang="ja-JP" sz="1600" b="0" i="1" dirty="0">
                <a:effectLst/>
                <a:latin typeface="Source Sans Pro" panose="020B0503030403020204" pitchFamily="34" charset="0"/>
              </a:rPr>
              <a:t>J. Phys.: </a:t>
            </a:r>
            <a:r>
              <a:rPr lang="en-US" altLang="ja-JP" sz="1600" b="0" i="1" dirty="0" err="1">
                <a:effectLst/>
                <a:latin typeface="Source Sans Pro" panose="020B0503030403020204" pitchFamily="34" charset="0"/>
              </a:rPr>
              <a:t>Condens</a:t>
            </a:r>
            <a:r>
              <a:rPr lang="en-US" altLang="ja-JP" sz="1600" b="0" i="1" dirty="0">
                <a:effectLst/>
                <a:latin typeface="Source Sans Pro" panose="020B0503030403020204" pitchFamily="34" charset="0"/>
              </a:rPr>
              <a:t>. Matter</a:t>
            </a:r>
            <a:r>
              <a:rPr lang="en-US" altLang="ja-JP" sz="1600" b="0" i="0" dirty="0">
                <a:effectLst/>
                <a:latin typeface="Source Sans Pro" panose="020B0503030403020204" pitchFamily="34" charset="0"/>
              </a:rPr>
              <a:t>, 2017, </a:t>
            </a:r>
            <a:r>
              <a:rPr lang="en-US" altLang="ja-JP" sz="1600" b="1" i="0" dirty="0">
                <a:effectLst/>
                <a:latin typeface="Source Sans Pro" panose="020B0503030403020204" pitchFamily="34" charset="0"/>
              </a:rPr>
              <a:t>29</a:t>
            </a:r>
            <a:r>
              <a:rPr lang="en-US" altLang="ja-JP" sz="1600" b="0" i="0" dirty="0">
                <a:effectLst/>
                <a:latin typeface="Source Sans Pro" panose="020B0503030403020204" pitchFamily="34" charset="0"/>
              </a:rPr>
              <a:t>, 273002 </a:t>
            </a:r>
            <a:endParaRPr kumimoji="1" lang="ja-JP" altLang="en-US" sz="1600" dirty="0"/>
          </a:p>
        </p:txBody>
      </p:sp>
    </p:spTree>
    <p:extLst>
      <p:ext uri="{BB962C8B-B14F-4D97-AF65-F5344CB8AC3E}">
        <p14:creationId xmlns:p14="http://schemas.microsoft.com/office/powerpoint/2010/main" val="3464733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469EC3-4734-EB44-1624-C6814FFE2D8C}"/>
              </a:ext>
            </a:extLst>
          </p:cNvPr>
          <p:cNvSpPr>
            <a:spLocks noGrp="1"/>
          </p:cNvSpPr>
          <p:nvPr>
            <p:ph idx="1"/>
          </p:nvPr>
        </p:nvSpPr>
        <p:spPr>
          <a:xfrm>
            <a:off x="1545078" y="888179"/>
            <a:ext cx="9049905" cy="5247405"/>
          </a:xfrm>
        </p:spPr>
        <p:txBody>
          <a:bodyPr>
            <a:normAutofit fontScale="92500" lnSpcReduction="20000"/>
          </a:bodyPr>
          <a:lstStyle/>
          <a:p>
            <a:r>
              <a:rPr lang="ja-JP" altLang="en-US" sz="2182" dirty="0"/>
              <a:t>ペロブスカイトの微細な構造変化が興味深い性質を引き起こす。</a:t>
            </a:r>
            <a:endParaRPr lang="en-GB" altLang="ja-JP" sz="2182" b="1" dirty="0">
              <a:solidFill>
                <a:srgbClr val="FF0000"/>
              </a:solidFill>
            </a:endParaRPr>
          </a:p>
          <a:p>
            <a:pPr>
              <a:lnSpc>
                <a:spcPct val="120000"/>
              </a:lnSpc>
            </a:pPr>
            <a:r>
              <a:rPr lang="ja-JP" altLang="en-US" sz="2045" b="1" dirty="0">
                <a:solidFill>
                  <a:srgbClr val="FF0000"/>
                </a:solidFill>
              </a:rPr>
              <a:t>ペロブスカイトは技術的に重要視されている</a:t>
            </a:r>
            <a:r>
              <a:rPr lang="en-US" altLang="ja-JP" sz="2045" dirty="0"/>
              <a:t> (</a:t>
            </a:r>
            <a:r>
              <a:rPr lang="ja-JP" altLang="en-US" sz="2045" dirty="0"/>
              <a:t>抵抗スイッチ</a:t>
            </a:r>
            <a:r>
              <a:rPr lang="en-GB" altLang="ja-JP" sz="2182" dirty="0"/>
              <a:t>,</a:t>
            </a:r>
            <a:r>
              <a:rPr lang="ja-JP" altLang="en-US" sz="2182" dirty="0"/>
              <a:t>青色光発光</a:t>
            </a:r>
            <a:r>
              <a:rPr lang="en-GB" altLang="ja-JP" sz="2182" dirty="0"/>
              <a:t>,</a:t>
            </a:r>
            <a:r>
              <a:rPr lang="ja-JP" altLang="en-US" sz="2182" dirty="0"/>
              <a:t>光触媒</a:t>
            </a:r>
            <a:r>
              <a:rPr lang="en-GB" altLang="ja-JP" sz="2182" dirty="0"/>
              <a:t>, 2</a:t>
            </a:r>
            <a:r>
              <a:rPr lang="ja-JP" altLang="en-US" sz="2182" dirty="0"/>
              <a:t>次元電子ガス模型</a:t>
            </a:r>
            <a:r>
              <a:rPr lang="en-GB" altLang="ja-JP" sz="2182" dirty="0"/>
              <a:t>…</a:t>
            </a:r>
            <a:r>
              <a:rPr lang="en-US" altLang="ja-JP" sz="2045" dirty="0"/>
              <a:t>)</a:t>
            </a:r>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r>
              <a:rPr lang="ja-JP" altLang="en-US" sz="2045" dirty="0"/>
              <a:t>このような性質を理解し、制御するために</a:t>
            </a:r>
            <a:r>
              <a:rPr lang="en-US" altLang="ja-JP" sz="2045" dirty="0"/>
              <a:t>:</a:t>
            </a:r>
            <a:endParaRPr lang="en-GB" altLang="ja-JP" sz="2045" dirty="0"/>
          </a:p>
          <a:p>
            <a:pPr>
              <a:buFont typeface="Wingdings" panose="05000000000000000000" pitchFamily="2" charset="2"/>
              <a:buChar char="ü"/>
            </a:pPr>
            <a:r>
              <a:rPr lang="ja-JP" altLang="en-US" sz="2045" dirty="0"/>
              <a:t>正確な結晶構造の情報</a:t>
            </a:r>
            <a:r>
              <a:rPr lang="en-GB" altLang="ja-JP" sz="2045" dirty="0"/>
              <a:t>, </a:t>
            </a:r>
          </a:p>
          <a:p>
            <a:pPr>
              <a:buFont typeface="Wingdings" panose="05000000000000000000" pitchFamily="2" charset="2"/>
              <a:buChar char="ü"/>
            </a:pPr>
            <a:r>
              <a:rPr lang="ja-JP" altLang="en-US" sz="2045" dirty="0"/>
              <a:t>化学的分解能</a:t>
            </a:r>
            <a:r>
              <a:rPr lang="en-GB" altLang="ja-JP" sz="2045" dirty="0"/>
              <a:t>, </a:t>
            </a:r>
          </a:p>
          <a:p>
            <a:pPr>
              <a:buFont typeface="Wingdings" panose="05000000000000000000" pitchFamily="2" charset="2"/>
              <a:buChar char="ü"/>
            </a:pPr>
            <a:r>
              <a:rPr lang="ja-JP" altLang="en-US" sz="2045" dirty="0"/>
              <a:t>表面感度</a:t>
            </a:r>
            <a:endParaRPr lang="en-US" altLang="ja-JP" sz="2045" dirty="0"/>
          </a:p>
        </p:txBody>
      </p:sp>
      <p:sp>
        <p:nvSpPr>
          <p:cNvPr id="3" name="日付プレースホルダー 2">
            <a:extLst>
              <a:ext uri="{FF2B5EF4-FFF2-40B4-BE49-F238E27FC236}">
                <a16:creationId xmlns:a16="http://schemas.microsoft.com/office/drawing/2014/main" id="{709E816D-1D64-AA6B-CE15-E99A244C5A62}"/>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25F8FFF2-D35B-3252-C4BD-ED7A4067408F}"/>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3F6A01B3-69AB-C5F1-59ED-AD7AC5B5711C}"/>
              </a:ext>
            </a:extLst>
          </p:cNvPr>
          <p:cNvSpPr>
            <a:spLocks noGrp="1"/>
          </p:cNvSpPr>
          <p:nvPr>
            <p:ph type="sldNum" sz="quarter" idx="12"/>
          </p:nvPr>
        </p:nvSpPr>
        <p:spPr/>
        <p:txBody>
          <a:bodyPr/>
          <a:lstStyle/>
          <a:p>
            <a:r>
              <a:rPr kumimoji="1" lang="en-US" altLang="ja-JP" dirty="0"/>
              <a:t>24</a:t>
            </a:r>
            <a:endParaRPr kumimoji="1" lang="ja-JP" altLang="en-US" dirty="0"/>
          </a:p>
        </p:txBody>
      </p:sp>
      <p:sp>
        <p:nvSpPr>
          <p:cNvPr id="6" name="ZoneTexte 322">
            <a:extLst>
              <a:ext uri="{FF2B5EF4-FFF2-40B4-BE49-F238E27FC236}">
                <a16:creationId xmlns:a16="http://schemas.microsoft.com/office/drawing/2014/main" id="{CE15B2D0-6B26-0C2C-FD0A-F9F75CE2439C}"/>
              </a:ext>
            </a:extLst>
          </p:cNvPr>
          <p:cNvSpPr txBox="1"/>
          <p:nvPr/>
        </p:nvSpPr>
        <p:spPr>
          <a:xfrm>
            <a:off x="8270599" y="2371315"/>
            <a:ext cx="955711" cy="386131"/>
          </a:xfrm>
          <a:prstGeom prst="rect">
            <a:avLst/>
          </a:prstGeom>
          <a:noFill/>
        </p:spPr>
        <p:txBody>
          <a:bodyPr wrap="none" rtlCol="0">
            <a:spAutoFit/>
          </a:bodyPr>
          <a:lstStyle/>
          <a:p>
            <a:pPr algn="ctr"/>
            <a:r>
              <a:rPr lang="en-GB" sz="1909" b="1" dirty="0">
                <a:ln w="9525">
                  <a:solidFill>
                    <a:schemeClr val="bg1"/>
                  </a:solidFill>
                  <a:prstDash val="solid"/>
                </a:ln>
                <a:effectLst>
                  <a:outerShdw blurRad="12700" dist="38100" dir="2700000" algn="tl" rotWithShape="0">
                    <a:schemeClr val="bg1">
                      <a:lumMod val="50000"/>
                    </a:schemeClr>
                  </a:outerShdw>
                </a:effectLst>
              </a:rPr>
              <a:t>SrTiO</a:t>
            </a:r>
            <a:r>
              <a:rPr lang="en-GB" sz="1909" b="1" baseline="-25000" dirty="0">
                <a:ln w="9525">
                  <a:solidFill>
                    <a:schemeClr val="bg1"/>
                  </a:solidFill>
                  <a:prstDash val="solid"/>
                </a:ln>
                <a:effectLst>
                  <a:outerShdw blurRad="12700" dist="38100" dir="2700000" algn="tl" rotWithShape="0">
                    <a:schemeClr val="bg1">
                      <a:lumMod val="50000"/>
                    </a:schemeClr>
                  </a:outerShdw>
                </a:effectLst>
              </a:rPr>
              <a:t>3</a:t>
            </a:r>
          </a:p>
        </p:txBody>
      </p:sp>
      <p:grpSp>
        <p:nvGrpSpPr>
          <p:cNvPr id="7" name="Groupe 403">
            <a:extLst>
              <a:ext uri="{FF2B5EF4-FFF2-40B4-BE49-F238E27FC236}">
                <a16:creationId xmlns:a16="http://schemas.microsoft.com/office/drawing/2014/main" id="{67EB9E34-E59C-FCA5-7DA0-2DCE53017DEC}"/>
              </a:ext>
            </a:extLst>
          </p:cNvPr>
          <p:cNvGrpSpPr/>
          <p:nvPr/>
        </p:nvGrpSpPr>
        <p:grpSpPr>
          <a:xfrm>
            <a:off x="7859728" y="2675210"/>
            <a:ext cx="2094791" cy="1946146"/>
            <a:chOff x="5950218" y="2568972"/>
            <a:chExt cx="2478661" cy="2302777"/>
          </a:xfrm>
        </p:grpSpPr>
        <p:sp>
          <p:nvSpPr>
            <p:cNvPr id="8" name="Ellipse 350">
              <a:extLst>
                <a:ext uri="{FF2B5EF4-FFF2-40B4-BE49-F238E27FC236}">
                  <a16:creationId xmlns:a16="http://schemas.microsoft.com/office/drawing/2014/main" id="{2FC644CB-F481-5435-F332-4D8F5E13B8D3}"/>
                </a:ext>
              </a:extLst>
            </p:cNvPr>
            <p:cNvSpPr/>
            <p:nvPr/>
          </p:nvSpPr>
          <p:spPr>
            <a:xfrm>
              <a:off x="6907337" y="3260757"/>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9" name="Connecteur droit 351">
              <a:extLst>
                <a:ext uri="{FF2B5EF4-FFF2-40B4-BE49-F238E27FC236}">
                  <a16:creationId xmlns:a16="http://schemas.microsoft.com/office/drawing/2014/main" id="{3D342CC9-219F-5689-F964-690EE5EB92D3}"/>
                </a:ext>
              </a:extLst>
            </p:cNvPr>
            <p:cNvCxnSpPr/>
            <p:nvPr/>
          </p:nvCxnSpPr>
          <p:spPr>
            <a:xfrm flipV="1">
              <a:off x="6317502" y="3391339"/>
              <a:ext cx="381102" cy="132641"/>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0" name="Connecteur droit avec flèche 352">
              <a:extLst>
                <a:ext uri="{FF2B5EF4-FFF2-40B4-BE49-F238E27FC236}">
                  <a16:creationId xmlns:a16="http://schemas.microsoft.com/office/drawing/2014/main" id="{1EEF4ADA-858E-32E7-A7FF-80897F9860B8}"/>
                </a:ext>
              </a:extLst>
            </p:cNvPr>
            <p:cNvCxnSpPr/>
            <p:nvPr/>
          </p:nvCxnSpPr>
          <p:spPr>
            <a:xfrm>
              <a:off x="6166229" y="4493191"/>
              <a:ext cx="109222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 name="ZoneTexte 353">
              <a:extLst>
                <a:ext uri="{FF2B5EF4-FFF2-40B4-BE49-F238E27FC236}">
                  <a16:creationId xmlns:a16="http://schemas.microsoft.com/office/drawing/2014/main" id="{51BD5E5A-7017-F09D-E53F-1F5D87005822}"/>
                </a:ext>
              </a:extLst>
            </p:cNvPr>
            <p:cNvSpPr txBox="1"/>
            <p:nvPr/>
          </p:nvSpPr>
          <p:spPr>
            <a:xfrm>
              <a:off x="6143592" y="4459371"/>
              <a:ext cx="1203592" cy="412378"/>
            </a:xfrm>
            <a:prstGeom prst="rect">
              <a:avLst/>
            </a:prstGeom>
            <a:noFill/>
          </p:spPr>
          <p:txBody>
            <a:bodyPr wrap="square" rtlCol="0">
              <a:spAutoFit/>
            </a:bodyPr>
            <a:lstStyle/>
            <a:p>
              <a:pPr algn="ctr"/>
              <a:r>
                <a:rPr lang="fr-FR" sz="1227" dirty="0"/>
                <a:t>3,905 Å</a:t>
              </a:r>
            </a:p>
          </p:txBody>
        </p:sp>
        <p:cxnSp>
          <p:nvCxnSpPr>
            <p:cNvPr id="12" name="Connecteur droit 354">
              <a:extLst>
                <a:ext uri="{FF2B5EF4-FFF2-40B4-BE49-F238E27FC236}">
                  <a16:creationId xmlns:a16="http://schemas.microsoft.com/office/drawing/2014/main" id="{CCC88041-A45A-6F21-FD70-DC9836B2EA6B}"/>
                </a:ext>
              </a:extLst>
            </p:cNvPr>
            <p:cNvCxnSpPr>
              <a:endCxn id="13" idx="4"/>
            </p:cNvCxnSpPr>
            <p:nvPr/>
          </p:nvCxnSpPr>
          <p:spPr>
            <a:xfrm flipV="1">
              <a:off x="6490077" y="3009713"/>
              <a:ext cx="0" cy="808025"/>
            </a:xfrm>
            <a:prstGeom prst="line">
              <a:avLst/>
            </a:prstGeom>
            <a:ln w="31750"/>
          </p:spPr>
          <p:style>
            <a:lnRef idx="1">
              <a:schemeClr val="dk1"/>
            </a:lnRef>
            <a:fillRef idx="0">
              <a:schemeClr val="dk1"/>
            </a:fillRef>
            <a:effectRef idx="0">
              <a:schemeClr val="dk1"/>
            </a:effectRef>
            <a:fontRef idx="minor">
              <a:schemeClr val="tx1"/>
            </a:fontRef>
          </p:style>
        </p:cxnSp>
        <p:sp>
          <p:nvSpPr>
            <p:cNvPr id="13" name="Ellipse 355">
              <a:extLst>
                <a:ext uri="{FF2B5EF4-FFF2-40B4-BE49-F238E27FC236}">
                  <a16:creationId xmlns:a16="http://schemas.microsoft.com/office/drawing/2014/main" id="{22AFF40B-F0F9-E353-AD4C-D8C003179252}"/>
                </a:ext>
              </a:extLst>
            </p:cNvPr>
            <p:cNvSpPr/>
            <p:nvPr/>
          </p:nvSpPr>
          <p:spPr>
            <a:xfrm>
              <a:off x="6269707" y="2568972"/>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 name="Ellipse 356">
              <a:extLst>
                <a:ext uri="{FF2B5EF4-FFF2-40B4-BE49-F238E27FC236}">
                  <a16:creationId xmlns:a16="http://schemas.microsoft.com/office/drawing/2014/main" id="{F3C0B6D5-B68B-ED32-87BD-57EBDFB993F3}"/>
                </a:ext>
              </a:extLst>
            </p:cNvPr>
            <p:cNvSpPr/>
            <p:nvPr/>
          </p:nvSpPr>
          <p:spPr>
            <a:xfrm>
              <a:off x="7314953" y="2568972"/>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 name="Ellipse 357">
              <a:extLst>
                <a:ext uri="{FF2B5EF4-FFF2-40B4-BE49-F238E27FC236}">
                  <a16:creationId xmlns:a16="http://schemas.microsoft.com/office/drawing/2014/main" id="{72AD979E-2081-4EF4-B522-5F66A8378372}"/>
                </a:ext>
              </a:extLst>
            </p:cNvPr>
            <p:cNvSpPr/>
            <p:nvPr/>
          </p:nvSpPr>
          <p:spPr>
            <a:xfrm>
              <a:off x="6269707" y="3690258"/>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 name="Ellipse 358">
              <a:extLst>
                <a:ext uri="{FF2B5EF4-FFF2-40B4-BE49-F238E27FC236}">
                  <a16:creationId xmlns:a16="http://schemas.microsoft.com/office/drawing/2014/main" id="{45908E40-A778-3F61-F532-B299A260F847}"/>
                </a:ext>
              </a:extLst>
            </p:cNvPr>
            <p:cNvSpPr/>
            <p:nvPr/>
          </p:nvSpPr>
          <p:spPr>
            <a:xfrm>
              <a:off x="7314953" y="3690258"/>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17" name="Connecteur droit 359">
              <a:extLst>
                <a:ext uri="{FF2B5EF4-FFF2-40B4-BE49-F238E27FC236}">
                  <a16:creationId xmlns:a16="http://schemas.microsoft.com/office/drawing/2014/main" id="{E17B66A0-5218-0AB0-1B37-58F912763BD1}"/>
                </a:ext>
              </a:extLst>
            </p:cNvPr>
            <p:cNvCxnSpPr/>
            <p:nvPr/>
          </p:nvCxnSpPr>
          <p:spPr>
            <a:xfrm flipV="1">
              <a:off x="6166229" y="2859813"/>
              <a:ext cx="229913" cy="188021"/>
            </a:xfrm>
            <a:prstGeom prst="line">
              <a:avLst/>
            </a:prstGeom>
            <a:ln w="31750"/>
          </p:spPr>
          <p:style>
            <a:lnRef idx="1">
              <a:schemeClr val="dk1"/>
            </a:lnRef>
            <a:fillRef idx="0">
              <a:schemeClr val="dk1"/>
            </a:fillRef>
            <a:effectRef idx="0">
              <a:schemeClr val="dk1"/>
            </a:effectRef>
            <a:fontRef idx="minor">
              <a:schemeClr val="tx1"/>
            </a:fontRef>
          </p:style>
        </p:cxnSp>
        <p:sp>
          <p:nvSpPr>
            <p:cNvPr id="18" name="Ellipse 360">
              <a:extLst>
                <a:ext uri="{FF2B5EF4-FFF2-40B4-BE49-F238E27FC236}">
                  <a16:creationId xmlns:a16="http://schemas.microsoft.com/office/drawing/2014/main" id="{6279098F-8DD9-2079-CAD3-9D298663256F}"/>
                </a:ext>
              </a:extLst>
            </p:cNvPr>
            <p:cNvSpPr/>
            <p:nvPr/>
          </p:nvSpPr>
          <p:spPr>
            <a:xfrm>
              <a:off x="5950218" y="2820979"/>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19" name="Connecteur droit 361">
              <a:extLst>
                <a:ext uri="{FF2B5EF4-FFF2-40B4-BE49-F238E27FC236}">
                  <a16:creationId xmlns:a16="http://schemas.microsoft.com/office/drawing/2014/main" id="{B262D3E3-C039-C960-AA00-CFD234D4CFB9}"/>
                </a:ext>
              </a:extLst>
            </p:cNvPr>
            <p:cNvCxnSpPr>
              <a:stCxn id="13" idx="6"/>
              <a:endCxn id="14" idx="2"/>
            </p:cNvCxnSpPr>
            <p:nvPr/>
          </p:nvCxnSpPr>
          <p:spPr>
            <a:xfrm>
              <a:off x="6710448" y="2789342"/>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0" name="Connecteur droit 362">
              <a:extLst>
                <a:ext uri="{FF2B5EF4-FFF2-40B4-BE49-F238E27FC236}">
                  <a16:creationId xmlns:a16="http://schemas.microsoft.com/office/drawing/2014/main" id="{BDCFDCFA-47FB-FB97-6C8A-A010A534287E}"/>
                </a:ext>
              </a:extLst>
            </p:cNvPr>
            <p:cNvCxnSpPr/>
            <p:nvPr/>
          </p:nvCxnSpPr>
          <p:spPr>
            <a:xfrm flipV="1">
              <a:off x="7199997" y="2872762"/>
              <a:ext cx="229913" cy="188021"/>
            </a:xfrm>
            <a:prstGeom prst="line">
              <a:avLst/>
            </a:prstGeom>
            <a:ln w="31750"/>
          </p:spPr>
          <p:style>
            <a:lnRef idx="1">
              <a:schemeClr val="dk1"/>
            </a:lnRef>
            <a:fillRef idx="0">
              <a:schemeClr val="dk1"/>
            </a:fillRef>
            <a:effectRef idx="0">
              <a:schemeClr val="dk1"/>
            </a:effectRef>
            <a:fontRef idx="minor">
              <a:schemeClr val="tx1"/>
            </a:fontRef>
          </p:style>
        </p:cxnSp>
        <p:cxnSp>
          <p:nvCxnSpPr>
            <p:cNvPr id="21" name="Connecteur droit 363">
              <a:extLst>
                <a:ext uri="{FF2B5EF4-FFF2-40B4-BE49-F238E27FC236}">
                  <a16:creationId xmlns:a16="http://schemas.microsoft.com/office/drawing/2014/main" id="{3A999970-4F04-2B31-4B52-D4254F914620}"/>
                </a:ext>
              </a:extLst>
            </p:cNvPr>
            <p:cNvCxnSpPr/>
            <p:nvPr/>
          </p:nvCxnSpPr>
          <p:spPr>
            <a:xfrm>
              <a:off x="6396142" y="4162635"/>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2" name="Connecteur droit 364">
              <a:extLst>
                <a:ext uri="{FF2B5EF4-FFF2-40B4-BE49-F238E27FC236}">
                  <a16:creationId xmlns:a16="http://schemas.microsoft.com/office/drawing/2014/main" id="{7A994EB0-EAD5-61D0-AC2E-EB00C4B2D739}"/>
                </a:ext>
              </a:extLst>
            </p:cNvPr>
            <p:cNvCxnSpPr/>
            <p:nvPr/>
          </p:nvCxnSpPr>
          <p:spPr>
            <a:xfrm>
              <a:off x="6710447" y="3908045"/>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3" name="Connecteur droit 365">
              <a:extLst>
                <a:ext uri="{FF2B5EF4-FFF2-40B4-BE49-F238E27FC236}">
                  <a16:creationId xmlns:a16="http://schemas.microsoft.com/office/drawing/2014/main" id="{8B4196C4-1C79-E9A4-E4C2-B54E93D9D240}"/>
                </a:ext>
              </a:extLst>
            </p:cNvPr>
            <p:cNvCxnSpPr/>
            <p:nvPr/>
          </p:nvCxnSpPr>
          <p:spPr>
            <a:xfrm flipV="1">
              <a:off x="6166229" y="3959151"/>
              <a:ext cx="229913" cy="188021"/>
            </a:xfrm>
            <a:prstGeom prst="line">
              <a:avLst/>
            </a:prstGeom>
            <a:ln w="31750"/>
          </p:spPr>
          <p:style>
            <a:lnRef idx="1">
              <a:schemeClr val="dk1"/>
            </a:lnRef>
            <a:fillRef idx="0">
              <a:schemeClr val="dk1"/>
            </a:fillRef>
            <a:effectRef idx="0">
              <a:schemeClr val="dk1"/>
            </a:effectRef>
            <a:fontRef idx="minor">
              <a:schemeClr val="tx1"/>
            </a:fontRef>
          </p:style>
        </p:cxnSp>
        <p:cxnSp>
          <p:nvCxnSpPr>
            <p:cNvPr id="24" name="Connecteur droit 366">
              <a:extLst>
                <a:ext uri="{FF2B5EF4-FFF2-40B4-BE49-F238E27FC236}">
                  <a16:creationId xmlns:a16="http://schemas.microsoft.com/office/drawing/2014/main" id="{E17B96E7-1FD8-0D10-15F4-D9797B356D95}"/>
                </a:ext>
              </a:extLst>
            </p:cNvPr>
            <p:cNvCxnSpPr/>
            <p:nvPr/>
          </p:nvCxnSpPr>
          <p:spPr>
            <a:xfrm flipV="1">
              <a:off x="7215126" y="3971657"/>
              <a:ext cx="229913" cy="188021"/>
            </a:xfrm>
            <a:prstGeom prst="line">
              <a:avLst/>
            </a:prstGeom>
            <a:ln w="31750"/>
          </p:spPr>
          <p:style>
            <a:lnRef idx="1">
              <a:schemeClr val="dk1"/>
            </a:lnRef>
            <a:fillRef idx="0">
              <a:schemeClr val="dk1"/>
            </a:fillRef>
            <a:effectRef idx="0">
              <a:schemeClr val="dk1"/>
            </a:effectRef>
            <a:fontRef idx="minor">
              <a:schemeClr val="tx1"/>
            </a:fontRef>
          </p:style>
        </p:cxnSp>
        <p:sp>
          <p:nvSpPr>
            <p:cNvPr id="25" name="Ellipse 367">
              <a:extLst>
                <a:ext uri="{FF2B5EF4-FFF2-40B4-BE49-F238E27FC236}">
                  <a16:creationId xmlns:a16="http://schemas.microsoft.com/office/drawing/2014/main" id="{92B23A5D-FD27-ECA7-A467-134347CE35B5}"/>
                </a:ext>
              </a:extLst>
            </p:cNvPr>
            <p:cNvSpPr/>
            <p:nvPr/>
          </p:nvSpPr>
          <p:spPr>
            <a:xfrm>
              <a:off x="5950218" y="3942265"/>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 name="Ellipse 368">
              <a:extLst>
                <a:ext uri="{FF2B5EF4-FFF2-40B4-BE49-F238E27FC236}">
                  <a16:creationId xmlns:a16="http://schemas.microsoft.com/office/drawing/2014/main" id="{F281CEFA-A0B2-5056-A1F8-FF3D5891D497}"/>
                </a:ext>
              </a:extLst>
            </p:cNvPr>
            <p:cNvSpPr/>
            <p:nvPr/>
          </p:nvSpPr>
          <p:spPr>
            <a:xfrm>
              <a:off x="6995464" y="3942265"/>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7" name="Connecteur droit 369">
              <a:extLst>
                <a:ext uri="{FF2B5EF4-FFF2-40B4-BE49-F238E27FC236}">
                  <a16:creationId xmlns:a16="http://schemas.microsoft.com/office/drawing/2014/main" id="{815A10AD-7DAA-2A7D-EB33-C8091638F566}"/>
                </a:ext>
              </a:extLst>
            </p:cNvPr>
            <p:cNvCxnSpPr>
              <a:stCxn id="25" idx="0"/>
              <a:endCxn id="18" idx="4"/>
            </p:cNvCxnSpPr>
            <p:nvPr/>
          </p:nvCxnSpPr>
          <p:spPr>
            <a:xfrm flipV="1">
              <a:off x="6170588" y="3261720"/>
              <a:ext cx="0" cy="680545"/>
            </a:xfrm>
            <a:prstGeom prst="line">
              <a:avLst/>
            </a:prstGeom>
            <a:ln w="31750"/>
          </p:spPr>
          <p:style>
            <a:lnRef idx="1">
              <a:schemeClr val="dk1"/>
            </a:lnRef>
            <a:fillRef idx="0">
              <a:schemeClr val="dk1"/>
            </a:fillRef>
            <a:effectRef idx="0">
              <a:schemeClr val="dk1"/>
            </a:effectRef>
            <a:fontRef idx="minor">
              <a:schemeClr val="tx1"/>
            </a:fontRef>
          </p:style>
        </p:cxnSp>
        <p:cxnSp>
          <p:nvCxnSpPr>
            <p:cNvPr id="28" name="Connecteur droit 370">
              <a:extLst>
                <a:ext uri="{FF2B5EF4-FFF2-40B4-BE49-F238E27FC236}">
                  <a16:creationId xmlns:a16="http://schemas.microsoft.com/office/drawing/2014/main" id="{05098D86-0C1C-7A9C-066F-DCE38F5F9ACE}"/>
                </a:ext>
              </a:extLst>
            </p:cNvPr>
            <p:cNvCxnSpPr>
              <a:cxnSpLocks/>
              <a:stCxn id="26" idx="0"/>
              <a:endCxn id="33" idx="4"/>
            </p:cNvCxnSpPr>
            <p:nvPr/>
          </p:nvCxnSpPr>
          <p:spPr>
            <a:xfrm flipV="1">
              <a:off x="7215835" y="3261720"/>
              <a:ext cx="0" cy="680545"/>
            </a:xfrm>
            <a:prstGeom prst="line">
              <a:avLst/>
            </a:prstGeom>
            <a:ln w="31750"/>
          </p:spPr>
          <p:style>
            <a:lnRef idx="1">
              <a:schemeClr val="dk1"/>
            </a:lnRef>
            <a:fillRef idx="0">
              <a:schemeClr val="dk1"/>
            </a:fillRef>
            <a:effectRef idx="0">
              <a:schemeClr val="dk1"/>
            </a:effectRef>
            <a:fontRef idx="minor">
              <a:schemeClr val="tx1"/>
            </a:fontRef>
          </p:style>
        </p:cxnSp>
        <p:cxnSp>
          <p:nvCxnSpPr>
            <p:cNvPr id="29" name="Connecteur droit 371">
              <a:extLst>
                <a:ext uri="{FF2B5EF4-FFF2-40B4-BE49-F238E27FC236}">
                  <a16:creationId xmlns:a16="http://schemas.microsoft.com/office/drawing/2014/main" id="{2BA849AD-E2E9-EAB4-58C2-E6EFC965AC40}"/>
                </a:ext>
              </a:extLst>
            </p:cNvPr>
            <p:cNvCxnSpPr>
              <a:cxnSpLocks/>
              <a:stCxn id="16" idx="0"/>
              <a:endCxn id="14" idx="4"/>
            </p:cNvCxnSpPr>
            <p:nvPr/>
          </p:nvCxnSpPr>
          <p:spPr>
            <a:xfrm flipV="1">
              <a:off x="7535324" y="3009713"/>
              <a:ext cx="0" cy="680545"/>
            </a:xfrm>
            <a:prstGeom prst="line">
              <a:avLst/>
            </a:prstGeom>
            <a:ln w="31750"/>
          </p:spPr>
          <p:style>
            <a:lnRef idx="1">
              <a:schemeClr val="dk1"/>
            </a:lnRef>
            <a:fillRef idx="0">
              <a:schemeClr val="dk1"/>
            </a:fillRef>
            <a:effectRef idx="0">
              <a:schemeClr val="dk1"/>
            </a:effectRef>
            <a:fontRef idx="minor">
              <a:schemeClr val="tx1"/>
            </a:fontRef>
          </p:style>
        </p:cxnSp>
        <p:sp>
          <p:nvSpPr>
            <p:cNvPr id="30" name="Ellipse 372">
              <a:extLst>
                <a:ext uri="{FF2B5EF4-FFF2-40B4-BE49-F238E27FC236}">
                  <a16:creationId xmlns:a16="http://schemas.microsoft.com/office/drawing/2014/main" id="{2F5213DB-9315-71B1-EF79-29886B4D2252}"/>
                </a:ext>
              </a:extLst>
            </p:cNvPr>
            <p:cNvSpPr/>
            <p:nvPr/>
          </p:nvSpPr>
          <p:spPr>
            <a:xfrm>
              <a:off x="6215998" y="3408514"/>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1" name="Ellipse 373">
              <a:extLst>
                <a:ext uri="{FF2B5EF4-FFF2-40B4-BE49-F238E27FC236}">
                  <a16:creationId xmlns:a16="http://schemas.microsoft.com/office/drawing/2014/main" id="{7C286AF2-6F03-FD06-A9A5-A32979FC780B}"/>
                </a:ext>
              </a:extLst>
            </p:cNvPr>
            <p:cNvSpPr/>
            <p:nvPr/>
          </p:nvSpPr>
          <p:spPr>
            <a:xfrm>
              <a:off x="6738010" y="3918638"/>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2" name="Connecteur droit 375">
              <a:extLst>
                <a:ext uri="{FF2B5EF4-FFF2-40B4-BE49-F238E27FC236}">
                  <a16:creationId xmlns:a16="http://schemas.microsoft.com/office/drawing/2014/main" id="{F82EFC23-C2F2-D9A2-94CC-A931C210A546}"/>
                </a:ext>
              </a:extLst>
            </p:cNvPr>
            <p:cNvCxnSpPr>
              <a:stCxn id="18" idx="6"/>
              <a:endCxn id="33" idx="2"/>
            </p:cNvCxnSpPr>
            <p:nvPr/>
          </p:nvCxnSpPr>
          <p:spPr>
            <a:xfrm>
              <a:off x="6390959" y="3041350"/>
              <a:ext cx="604505" cy="0"/>
            </a:xfrm>
            <a:prstGeom prst="line">
              <a:avLst/>
            </a:prstGeom>
            <a:ln w="31750"/>
          </p:spPr>
          <p:style>
            <a:lnRef idx="1">
              <a:schemeClr val="dk1"/>
            </a:lnRef>
            <a:fillRef idx="0">
              <a:schemeClr val="dk1"/>
            </a:fillRef>
            <a:effectRef idx="0">
              <a:schemeClr val="dk1"/>
            </a:effectRef>
            <a:fontRef idx="minor">
              <a:schemeClr val="tx1"/>
            </a:fontRef>
          </p:style>
        </p:cxnSp>
        <p:sp>
          <p:nvSpPr>
            <p:cNvPr id="33" name="Ellipse 376">
              <a:extLst>
                <a:ext uri="{FF2B5EF4-FFF2-40B4-BE49-F238E27FC236}">
                  <a16:creationId xmlns:a16="http://schemas.microsoft.com/office/drawing/2014/main" id="{6A355723-4BFD-72CD-72F5-61637DEBD8A2}"/>
                </a:ext>
              </a:extLst>
            </p:cNvPr>
            <p:cNvSpPr/>
            <p:nvPr/>
          </p:nvSpPr>
          <p:spPr>
            <a:xfrm>
              <a:off x="6995464" y="2820979"/>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4" name="Connecteur droit 377">
              <a:extLst>
                <a:ext uri="{FF2B5EF4-FFF2-40B4-BE49-F238E27FC236}">
                  <a16:creationId xmlns:a16="http://schemas.microsoft.com/office/drawing/2014/main" id="{EC494273-94B9-233C-8605-8D4CD7C646A8}"/>
                </a:ext>
              </a:extLst>
            </p:cNvPr>
            <p:cNvCxnSpPr/>
            <p:nvPr/>
          </p:nvCxnSpPr>
          <p:spPr>
            <a:xfrm>
              <a:off x="7005940" y="3391339"/>
              <a:ext cx="341544" cy="118971"/>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5" name="Ellipse 374">
              <a:extLst>
                <a:ext uri="{FF2B5EF4-FFF2-40B4-BE49-F238E27FC236}">
                  <a16:creationId xmlns:a16="http://schemas.microsoft.com/office/drawing/2014/main" id="{FF40E601-B63C-9D40-3F6C-D7C4293A3633}"/>
                </a:ext>
              </a:extLst>
            </p:cNvPr>
            <p:cNvSpPr/>
            <p:nvPr/>
          </p:nvSpPr>
          <p:spPr>
            <a:xfrm>
              <a:off x="7266686" y="3405960"/>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6" name="Connecteur droit 378">
              <a:extLst>
                <a:ext uri="{FF2B5EF4-FFF2-40B4-BE49-F238E27FC236}">
                  <a16:creationId xmlns:a16="http://schemas.microsoft.com/office/drawing/2014/main" id="{C4863789-F058-2854-A426-9D67BD41A3EC}"/>
                </a:ext>
              </a:extLst>
            </p:cNvPr>
            <p:cNvCxnSpPr>
              <a:stCxn id="31" idx="0"/>
              <a:endCxn id="37" idx="4"/>
            </p:cNvCxnSpPr>
            <p:nvPr/>
          </p:nvCxnSpPr>
          <p:spPr>
            <a:xfrm flipH="1" flipV="1">
              <a:off x="6854804" y="3499063"/>
              <a:ext cx="1225" cy="419575"/>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7" name="Ellipse 379">
              <a:extLst>
                <a:ext uri="{FF2B5EF4-FFF2-40B4-BE49-F238E27FC236}">
                  <a16:creationId xmlns:a16="http://schemas.microsoft.com/office/drawing/2014/main" id="{FC4CC8D7-8359-1E86-C4E1-2DF77F3A6CD5}"/>
                </a:ext>
              </a:extLst>
            </p:cNvPr>
            <p:cNvSpPr/>
            <p:nvPr/>
          </p:nvSpPr>
          <p:spPr>
            <a:xfrm>
              <a:off x="6672393" y="3134240"/>
              <a:ext cx="364823" cy="364823"/>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8" name="Connecteur droit 380">
              <a:extLst>
                <a:ext uri="{FF2B5EF4-FFF2-40B4-BE49-F238E27FC236}">
                  <a16:creationId xmlns:a16="http://schemas.microsoft.com/office/drawing/2014/main" id="{9B8AE08B-39E1-60E2-5C84-2F72413406A0}"/>
                </a:ext>
              </a:extLst>
            </p:cNvPr>
            <p:cNvCxnSpPr/>
            <p:nvPr/>
          </p:nvCxnSpPr>
          <p:spPr>
            <a:xfrm flipV="1">
              <a:off x="6698604" y="3428067"/>
              <a:ext cx="113961" cy="205373"/>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9" name="Ellipse 381">
              <a:extLst>
                <a:ext uri="{FF2B5EF4-FFF2-40B4-BE49-F238E27FC236}">
                  <a16:creationId xmlns:a16="http://schemas.microsoft.com/office/drawing/2014/main" id="{368D7D39-A2AD-3288-0799-D19947C7E1A9}"/>
                </a:ext>
              </a:extLst>
            </p:cNvPr>
            <p:cNvSpPr/>
            <p:nvPr/>
          </p:nvSpPr>
          <p:spPr>
            <a:xfrm>
              <a:off x="6576528" y="3510310"/>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nvGrpSpPr>
            <p:cNvPr id="40" name="Groupe 382">
              <a:extLst>
                <a:ext uri="{FF2B5EF4-FFF2-40B4-BE49-F238E27FC236}">
                  <a16:creationId xmlns:a16="http://schemas.microsoft.com/office/drawing/2014/main" id="{D2F734A6-CBB8-1EFE-5AA2-1AB4FE1CE005}"/>
                </a:ext>
              </a:extLst>
            </p:cNvPr>
            <p:cNvGrpSpPr/>
            <p:nvPr/>
          </p:nvGrpSpPr>
          <p:grpSpPr>
            <a:xfrm>
              <a:off x="7429910" y="4157879"/>
              <a:ext cx="998969" cy="659938"/>
              <a:chOff x="4459976" y="5250882"/>
              <a:chExt cx="1958530" cy="1293844"/>
            </a:xfrm>
          </p:grpSpPr>
          <p:cxnSp>
            <p:nvCxnSpPr>
              <p:cNvPr id="44" name="Connecteur droit avec flèche 388">
                <a:extLst>
                  <a:ext uri="{FF2B5EF4-FFF2-40B4-BE49-F238E27FC236}">
                    <a16:creationId xmlns:a16="http://schemas.microsoft.com/office/drawing/2014/main" id="{1F7B4F69-1192-104A-7583-A0B016681598}"/>
                  </a:ext>
                </a:extLst>
              </p:cNvPr>
              <p:cNvCxnSpPr/>
              <p:nvPr/>
            </p:nvCxnSpPr>
            <p:spPr>
              <a:xfrm flipV="1">
                <a:off x="4716016" y="5680517"/>
                <a:ext cx="0" cy="568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389">
                <a:extLst>
                  <a:ext uri="{FF2B5EF4-FFF2-40B4-BE49-F238E27FC236}">
                    <a16:creationId xmlns:a16="http://schemas.microsoft.com/office/drawing/2014/main" id="{1E57E8E8-F46D-C791-B11B-B97B4C711BDA}"/>
                  </a:ext>
                </a:extLst>
              </p:cNvPr>
              <p:cNvCxnSpPr/>
              <p:nvPr/>
            </p:nvCxnSpPr>
            <p:spPr>
              <a:xfrm>
                <a:off x="4704112" y="6229917"/>
                <a:ext cx="54224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Connecteur droit avec flèche 390">
                <a:extLst>
                  <a:ext uri="{FF2B5EF4-FFF2-40B4-BE49-F238E27FC236}">
                    <a16:creationId xmlns:a16="http://schemas.microsoft.com/office/drawing/2014/main" id="{D1131C95-2872-0910-C1B9-5AE4CFF4ADDB}"/>
                  </a:ext>
                </a:extLst>
              </p:cNvPr>
              <p:cNvCxnSpPr/>
              <p:nvPr/>
            </p:nvCxnSpPr>
            <p:spPr>
              <a:xfrm flipV="1">
                <a:off x="4716016" y="5992683"/>
                <a:ext cx="298898" cy="2306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ZoneTexte 391">
                <a:extLst>
                  <a:ext uri="{FF2B5EF4-FFF2-40B4-BE49-F238E27FC236}">
                    <a16:creationId xmlns:a16="http://schemas.microsoft.com/office/drawing/2014/main" id="{6DCF92EC-65AD-D309-1A82-256BFADD322F}"/>
                  </a:ext>
                </a:extLst>
              </p:cNvPr>
              <p:cNvSpPr txBox="1"/>
              <p:nvPr/>
            </p:nvSpPr>
            <p:spPr>
              <a:xfrm>
                <a:off x="5159220" y="5917294"/>
                <a:ext cx="1259286" cy="627432"/>
              </a:xfrm>
              <a:prstGeom prst="rect">
                <a:avLst/>
              </a:prstGeom>
              <a:noFill/>
            </p:spPr>
            <p:txBody>
              <a:bodyPr wrap="none" rtlCol="0">
                <a:spAutoFit/>
              </a:bodyPr>
              <a:lstStyle/>
              <a:p>
                <a:r>
                  <a:rPr lang="fr-FR" sz="818" dirty="0"/>
                  <a:t>[100]</a:t>
                </a:r>
              </a:p>
            </p:txBody>
          </p:sp>
          <p:sp>
            <p:nvSpPr>
              <p:cNvPr id="48" name="ZoneTexte 392">
                <a:extLst>
                  <a:ext uri="{FF2B5EF4-FFF2-40B4-BE49-F238E27FC236}">
                    <a16:creationId xmlns:a16="http://schemas.microsoft.com/office/drawing/2014/main" id="{7DE05533-6170-1E69-19AD-0D15FE867A6B}"/>
                  </a:ext>
                </a:extLst>
              </p:cNvPr>
              <p:cNvSpPr txBox="1"/>
              <p:nvPr/>
            </p:nvSpPr>
            <p:spPr>
              <a:xfrm>
                <a:off x="4920331" y="5629591"/>
                <a:ext cx="1259286" cy="627432"/>
              </a:xfrm>
              <a:prstGeom prst="rect">
                <a:avLst/>
              </a:prstGeom>
              <a:noFill/>
            </p:spPr>
            <p:txBody>
              <a:bodyPr wrap="none" rtlCol="0">
                <a:spAutoFit/>
              </a:bodyPr>
              <a:lstStyle/>
              <a:p>
                <a:r>
                  <a:rPr lang="fr-FR" sz="818" dirty="0"/>
                  <a:t>[010]</a:t>
                </a:r>
              </a:p>
            </p:txBody>
          </p:sp>
          <p:sp>
            <p:nvSpPr>
              <p:cNvPr id="49" name="ZoneTexte 393">
                <a:extLst>
                  <a:ext uri="{FF2B5EF4-FFF2-40B4-BE49-F238E27FC236}">
                    <a16:creationId xmlns:a16="http://schemas.microsoft.com/office/drawing/2014/main" id="{57B8967E-76C6-9D16-912D-431E0D998FDC}"/>
                  </a:ext>
                </a:extLst>
              </p:cNvPr>
              <p:cNvSpPr txBox="1"/>
              <p:nvPr/>
            </p:nvSpPr>
            <p:spPr>
              <a:xfrm>
                <a:off x="4459976" y="5250882"/>
                <a:ext cx="1259286" cy="627432"/>
              </a:xfrm>
              <a:prstGeom prst="rect">
                <a:avLst/>
              </a:prstGeom>
              <a:noFill/>
            </p:spPr>
            <p:txBody>
              <a:bodyPr wrap="none" rtlCol="0">
                <a:spAutoFit/>
              </a:bodyPr>
              <a:lstStyle/>
              <a:p>
                <a:r>
                  <a:rPr lang="fr-FR" sz="818" dirty="0"/>
                  <a:t>[001]</a:t>
                </a:r>
              </a:p>
            </p:txBody>
          </p:sp>
        </p:grpSp>
        <p:sp>
          <p:nvSpPr>
            <p:cNvPr id="41" name="Rectangle 385">
              <a:extLst>
                <a:ext uri="{FF2B5EF4-FFF2-40B4-BE49-F238E27FC236}">
                  <a16:creationId xmlns:a16="http://schemas.microsoft.com/office/drawing/2014/main" id="{6B051D95-3200-6BF7-5874-FC7B304DA7FB}"/>
                </a:ext>
              </a:extLst>
            </p:cNvPr>
            <p:cNvSpPr/>
            <p:nvPr/>
          </p:nvSpPr>
          <p:spPr>
            <a:xfrm>
              <a:off x="7368058" y="2604533"/>
              <a:ext cx="372750"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Sr</a:t>
              </a:r>
            </a:p>
          </p:txBody>
        </p:sp>
        <p:sp>
          <p:nvSpPr>
            <p:cNvPr id="42" name="Rectangle 386">
              <a:extLst>
                <a:ext uri="{FF2B5EF4-FFF2-40B4-BE49-F238E27FC236}">
                  <a16:creationId xmlns:a16="http://schemas.microsoft.com/office/drawing/2014/main" id="{457CD5B6-1D6A-452A-5477-F171C65247A3}"/>
                </a:ext>
              </a:extLst>
            </p:cNvPr>
            <p:cNvSpPr/>
            <p:nvPr/>
          </p:nvSpPr>
          <p:spPr>
            <a:xfrm>
              <a:off x="6659711" y="3151294"/>
              <a:ext cx="353943"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Ti</a:t>
              </a:r>
            </a:p>
          </p:txBody>
        </p:sp>
        <p:sp>
          <p:nvSpPr>
            <p:cNvPr id="43" name="Rectangle 387">
              <a:extLst>
                <a:ext uri="{FF2B5EF4-FFF2-40B4-BE49-F238E27FC236}">
                  <a16:creationId xmlns:a16="http://schemas.microsoft.com/office/drawing/2014/main" id="{60009013-01F8-C69A-39E0-3B6EDB55CB08}"/>
                </a:ext>
              </a:extLst>
            </p:cNvPr>
            <p:cNvSpPr/>
            <p:nvPr/>
          </p:nvSpPr>
          <p:spPr>
            <a:xfrm>
              <a:off x="7224910" y="3369743"/>
              <a:ext cx="321028"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O</a:t>
              </a:r>
            </a:p>
          </p:txBody>
        </p:sp>
      </p:grpSp>
      <p:grpSp>
        <p:nvGrpSpPr>
          <p:cNvPr id="314" name="グループ化 313">
            <a:extLst>
              <a:ext uri="{FF2B5EF4-FFF2-40B4-BE49-F238E27FC236}">
                <a16:creationId xmlns:a16="http://schemas.microsoft.com/office/drawing/2014/main" id="{FAC87C7F-16EA-D074-07A2-474F6CCA8291}"/>
              </a:ext>
            </a:extLst>
          </p:cNvPr>
          <p:cNvGrpSpPr/>
          <p:nvPr/>
        </p:nvGrpSpPr>
        <p:grpSpPr>
          <a:xfrm>
            <a:off x="1582336" y="2386222"/>
            <a:ext cx="4152428" cy="2085556"/>
            <a:chOff x="1161491" y="5675249"/>
            <a:chExt cx="5493421" cy="2759069"/>
          </a:xfrm>
        </p:grpSpPr>
        <p:sp>
          <p:nvSpPr>
            <p:cNvPr id="51" name="Rectangle 305">
              <a:extLst>
                <a:ext uri="{FF2B5EF4-FFF2-40B4-BE49-F238E27FC236}">
                  <a16:creationId xmlns:a16="http://schemas.microsoft.com/office/drawing/2014/main" id="{E00E0CE8-16E3-A77C-FC05-D24696DCA08B}"/>
                </a:ext>
              </a:extLst>
            </p:cNvPr>
            <p:cNvSpPr/>
            <p:nvPr/>
          </p:nvSpPr>
          <p:spPr>
            <a:xfrm>
              <a:off x="2582342" y="5675249"/>
              <a:ext cx="3417743" cy="469263"/>
            </a:xfrm>
            <a:prstGeom prst="rect">
              <a:avLst/>
            </a:prstGeom>
          </p:spPr>
          <p:txBody>
            <a:bodyPr wrap="square">
              <a:spAutoFit/>
            </a:bodyPr>
            <a:lstStyle/>
            <a:p>
              <a:r>
                <a:rPr lang="en-GB" sz="1705" dirty="0"/>
                <a:t>Oxygen vacancies (V</a:t>
              </a:r>
              <a:r>
                <a:rPr lang="en-GB" sz="1705" baseline="-25000" dirty="0"/>
                <a:t>O</a:t>
              </a:r>
              <a:r>
                <a:rPr lang="en-GB" sz="1705" dirty="0"/>
                <a:t>)</a:t>
              </a:r>
            </a:p>
          </p:txBody>
        </p:sp>
        <p:sp>
          <p:nvSpPr>
            <p:cNvPr id="53" name="Ellipse 24">
              <a:extLst>
                <a:ext uri="{FF2B5EF4-FFF2-40B4-BE49-F238E27FC236}">
                  <a16:creationId xmlns:a16="http://schemas.microsoft.com/office/drawing/2014/main" id="{7C28EBCD-6AEE-2E5F-04DC-D83BB344156B}"/>
                </a:ext>
              </a:extLst>
            </p:cNvPr>
            <p:cNvSpPr/>
            <p:nvPr/>
          </p:nvSpPr>
          <p:spPr>
            <a:xfrm>
              <a:off x="2691152" y="7159355"/>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4" name="Ellipse 25">
              <a:extLst>
                <a:ext uri="{FF2B5EF4-FFF2-40B4-BE49-F238E27FC236}">
                  <a16:creationId xmlns:a16="http://schemas.microsoft.com/office/drawing/2014/main" id="{068FD8FD-F012-1763-BA3B-F9B168A8B2EC}"/>
                </a:ext>
              </a:extLst>
            </p:cNvPr>
            <p:cNvSpPr/>
            <p:nvPr/>
          </p:nvSpPr>
          <p:spPr>
            <a:xfrm>
              <a:off x="2540999" y="7014138"/>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5" name="Ellipse 26">
              <a:extLst>
                <a:ext uri="{FF2B5EF4-FFF2-40B4-BE49-F238E27FC236}">
                  <a16:creationId xmlns:a16="http://schemas.microsoft.com/office/drawing/2014/main" id="{199E540A-ABAB-5AD4-7C18-7B8E8121C728}"/>
                </a:ext>
              </a:extLst>
            </p:cNvPr>
            <p:cNvSpPr/>
            <p:nvPr/>
          </p:nvSpPr>
          <p:spPr>
            <a:xfrm>
              <a:off x="2687437" y="6866406"/>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6" name="Ellipse 27">
              <a:extLst>
                <a:ext uri="{FF2B5EF4-FFF2-40B4-BE49-F238E27FC236}">
                  <a16:creationId xmlns:a16="http://schemas.microsoft.com/office/drawing/2014/main" id="{3FD85888-C870-787D-B062-EB3FE44FE53C}"/>
                </a:ext>
              </a:extLst>
            </p:cNvPr>
            <p:cNvSpPr/>
            <p:nvPr/>
          </p:nvSpPr>
          <p:spPr>
            <a:xfrm>
              <a:off x="3145050" y="7008920"/>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7" name="Ellipse 28">
              <a:extLst>
                <a:ext uri="{FF2B5EF4-FFF2-40B4-BE49-F238E27FC236}">
                  <a16:creationId xmlns:a16="http://schemas.microsoft.com/office/drawing/2014/main" id="{23974E1E-E165-203C-C051-F5793F3E7DCC}"/>
                </a:ext>
              </a:extLst>
            </p:cNvPr>
            <p:cNvSpPr/>
            <p:nvPr/>
          </p:nvSpPr>
          <p:spPr>
            <a:xfrm>
              <a:off x="3446738" y="7021267"/>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8" name="Ellipse 29">
              <a:extLst>
                <a:ext uri="{FF2B5EF4-FFF2-40B4-BE49-F238E27FC236}">
                  <a16:creationId xmlns:a16="http://schemas.microsoft.com/office/drawing/2014/main" id="{933AA548-7AB6-CA80-0D0F-3961301768A6}"/>
                </a:ext>
              </a:extLst>
            </p:cNvPr>
            <p:cNvSpPr/>
            <p:nvPr/>
          </p:nvSpPr>
          <p:spPr>
            <a:xfrm>
              <a:off x="3902606" y="6864155"/>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9" name="Ellipse 30">
              <a:extLst>
                <a:ext uri="{FF2B5EF4-FFF2-40B4-BE49-F238E27FC236}">
                  <a16:creationId xmlns:a16="http://schemas.microsoft.com/office/drawing/2014/main" id="{026CDFFA-36A8-EEBF-D4A6-2E7C61FC2291}"/>
                </a:ext>
              </a:extLst>
            </p:cNvPr>
            <p:cNvSpPr/>
            <p:nvPr/>
          </p:nvSpPr>
          <p:spPr>
            <a:xfrm>
              <a:off x="3902606" y="7163301"/>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0" name="Ellipse 31">
              <a:extLst>
                <a:ext uri="{FF2B5EF4-FFF2-40B4-BE49-F238E27FC236}">
                  <a16:creationId xmlns:a16="http://schemas.microsoft.com/office/drawing/2014/main" id="{434EFAD6-6BAA-975F-3C88-09D40ACB489C}"/>
                </a:ext>
              </a:extLst>
            </p:cNvPr>
            <p:cNvSpPr/>
            <p:nvPr/>
          </p:nvSpPr>
          <p:spPr>
            <a:xfrm>
              <a:off x="4057385" y="7316386"/>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1" name="Ellipse 32">
              <a:extLst>
                <a:ext uri="{FF2B5EF4-FFF2-40B4-BE49-F238E27FC236}">
                  <a16:creationId xmlns:a16="http://schemas.microsoft.com/office/drawing/2014/main" id="{7169E9C0-EBD0-1115-2593-60B0CABC97D7}"/>
                </a:ext>
              </a:extLst>
            </p:cNvPr>
            <p:cNvSpPr/>
            <p:nvPr/>
          </p:nvSpPr>
          <p:spPr>
            <a:xfrm>
              <a:off x="4815839" y="7163421"/>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2" name="Ellipse 33">
              <a:extLst>
                <a:ext uri="{FF2B5EF4-FFF2-40B4-BE49-F238E27FC236}">
                  <a16:creationId xmlns:a16="http://schemas.microsoft.com/office/drawing/2014/main" id="{E95296E5-E450-9E41-3E9D-B754E68F5C6B}"/>
                </a:ext>
              </a:extLst>
            </p:cNvPr>
            <p:cNvSpPr/>
            <p:nvPr/>
          </p:nvSpPr>
          <p:spPr>
            <a:xfrm>
              <a:off x="4670692" y="7022122"/>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3" name="Ellipse 34">
              <a:extLst>
                <a:ext uri="{FF2B5EF4-FFF2-40B4-BE49-F238E27FC236}">
                  <a16:creationId xmlns:a16="http://schemas.microsoft.com/office/drawing/2014/main" id="{059FC399-9151-65EE-4351-90AB77FFBF6A}"/>
                </a:ext>
              </a:extLst>
            </p:cNvPr>
            <p:cNvSpPr/>
            <p:nvPr/>
          </p:nvSpPr>
          <p:spPr>
            <a:xfrm>
              <a:off x="4972366" y="7017813"/>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4" name="Ellipse 35">
              <a:extLst>
                <a:ext uri="{FF2B5EF4-FFF2-40B4-BE49-F238E27FC236}">
                  <a16:creationId xmlns:a16="http://schemas.microsoft.com/office/drawing/2014/main" id="{1BBBEF24-32F3-69F8-1B46-7E153A5F17EF}"/>
                </a:ext>
              </a:extLst>
            </p:cNvPr>
            <p:cNvSpPr/>
            <p:nvPr/>
          </p:nvSpPr>
          <p:spPr>
            <a:xfrm>
              <a:off x="5122135" y="6869988"/>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nvGrpSpPr>
            <p:cNvPr id="65" name="Groupe 36">
              <a:extLst>
                <a:ext uri="{FF2B5EF4-FFF2-40B4-BE49-F238E27FC236}">
                  <a16:creationId xmlns:a16="http://schemas.microsoft.com/office/drawing/2014/main" id="{98B876BA-705F-C909-7DC6-1735A6E8E563}"/>
                </a:ext>
              </a:extLst>
            </p:cNvPr>
            <p:cNvGrpSpPr/>
            <p:nvPr/>
          </p:nvGrpSpPr>
          <p:grpSpPr>
            <a:xfrm>
              <a:off x="2673227" y="6112523"/>
              <a:ext cx="2837176" cy="2321795"/>
              <a:chOff x="1691680" y="1503383"/>
              <a:chExt cx="6136712" cy="5021961"/>
            </a:xfrm>
          </p:grpSpPr>
          <p:grpSp>
            <p:nvGrpSpPr>
              <p:cNvPr id="90" name="Groupe 37">
                <a:extLst>
                  <a:ext uri="{FF2B5EF4-FFF2-40B4-BE49-F238E27FC236}">
                    <a16:creationId xmlns:a16="http://schemas.microsoft.com/office/drawing/2014/main" id="{2817100B-1A67-46C5-EAC7-4DC280D6328A}"/>
                  </a:ext>
                </a:extLst>
              </p:cNvPr>
              <p:cNvGrpSpPr/>
              <p:nvPr/>
            </p:nvGrpSpPr>
            <p:grpSpPr>
              <a:xfrm>
                <a:off x="1691680" y="3417145"/>
                <a:ext cx="6136712" cy="2820167"/>
                <a:chOff x="2331622" y="2751969"/>
                <a:chExt cx="6136712" cy="2820167"/>
              </a:xfrm>
            </p:grpSpPr>
            <p:sp>
              <p:nvSpPr>
                <p:cNvPr id="186" name="Ellipse 133">
                  <a:extLst>
                    <a:ext uri="{FF2B5EF4-FFF2-40B4-BE49-F238E27FC236}">
                      <a16:creationId xmlns:a16="http://schemas.microsoft.com/office/drawing/2014/main" id="{73DF8857-F6B3-4E5A-9C9B-499BE0ADAE2A}"/>
                    </a:ext>
                  </a:extLst>
                </p:cNvPr>
                <p:cNvSpPr/>
                <p:nvPr/>
              </p:nvSpPr>
              <p:spPr>
                <a:xfrm>
                  <a:off x="233162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7" name="Ellipse 134">
                  <a:extLst>
                    <a:ext uri="{FF2B5EF4-FFF2-40B4-BE49-F238E27FC236}">
                      <a16:creationId xmlns:a16="http://schemas.microsoft.com/office/drawing/2014/main" id="{AFB155D3-72B5-6FB0-69A4-2D874F7C095E}"/>
                    </a:ext>
                  </a:extLst>
                </p:cNvPr>
                <p:cNvSpPr/>
                <p:nvPr/>
              </p:nvSpPr>
              <p:spPr>
                <a:xfrm>
                  <a:off x="298842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8" name="Ellipse 135">
                  <a:extLst>
                    <a:ext uri="{FF2B5EF4-FFF2-40B4-BE49-F238E27FC236}">
                      <a16:creationId xmlns:a16="http://schemas.microsoft.com/office/drawing/2014/main" id="{343934EB-78DD-F199-915B-1D1209672FC4}"/>
                    </a:ext>
                  </a:extLst>
                </p:cNvPr>
                <p:cNvSpPr/>
                <p:nvPr/>
              </p:nvSpPr>
              <p:spPr>
                <a:xfrm>
                  <a:off x="335659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9" name="Ellipse 136">
                  <a:extLst>
                    <a:ext uri="{FF2B5EF4-FFF2-40B4-BE49-F238E27FC236}">
                      <a16:creationId xmlns:a16="http://schemas.microsoft.com/office/drawing/2014/main" id="{9C47265E-DB06-087E-516F-5F7B210CC159}"/>
                    </a:ext>
                  </a:extLst>
                </p:cNvPr>
                <p:cNvSpPr/>
                <p:nvPr/>
              </p:nvSpPr>
              <p:spPr>
                <a:xfrm>
                  <a:off x="302819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0" name="Ellipse 137">
                  <a:extLst>
                    <a:ext uri="{FF2B5EF4-FFF2-40B4-BE49-F238E27FC236}">
                      <a16:creationId xmlns:a16="http://schemas.microsoft.com/office/drawing/2014/main" id="{C656268C-4083-D88C-C6F7-28391F9A263F}"/>
                    </a:ext>
                  </a:extLst>
                </p:cNvPr>
                <p:cNvSpPr/>
                <p:nvPr/>
              </p:nvSpPr>
              <p:spPr>
                <a:xfrm>
                  <a:off x="364523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1" name="Ellipse 138">
                  <a:extLst>
                    <a:ext uri="{FF2B5EF4-FFF2-40B4-BE49-F238E27FC236}">
                      <a16:creationId xmlns:a16="http://schemas.microsoft.com/office/drawing/2014/main" id="{8C3C0F92-CFB7-5F98-6981-DF20CBB00F46}"/>
                    </a:ext>
                  </a:extLst>
                </p:cNvPr>
                <p:cNvSpPr/>
                <p:nvPr/>
              </p:nvSpPr>
              <p:spPr>
                <a:xfrm>
                  <a:off x="4013402"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2" name="Ellipse 139">
                  <a:extLst>
                    <a:ext uri="{FF2B5EF4-FFF2-40B4-BE49-F238E27FC236}">
                      <a16:creationId xmlns:a16="http://schemas.microsoft.com/office/drawing/2014/main" id="{09464765-7852-9AED-264B-8F99E5333C69}"/>
                    </a:ext>
                  </a:extLst>
                </p:cNvPr>
                <p:cNvSpPr/>
                <p:nvPr/>
              </p:nvSpPr>
              <p:spPr>
                <a:xfrm>
                  <a:off x="430203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3" name="Ellipse 140">
                  <a:extLst>
                    <a:ext uri="{FF2B5EF4-FFF2-40B4-BE49-F238E27FC236}">
                      <a16:creationId xmlns:a16="http://schemas.microsoft.com/office/drawing/2014/main" id="{814125B0-A3E4-ABAD-8F43-DEE39A260F54}"/>
                    </a:ext>
                  </a:extLst>
                </p:cNvPr>
                <p:cNvSpPr/>
                <p:nvPr/>
              </p:nvSpPr>
              <p:spPr>
                <a:xfrm>
                  <a:off x="467020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4" name="Ellipse 141">
                  <a:extLst>
                    <a:ext uri="{FF2B5EF4-FFF2-40B4-BE49-F238E27FC236}">
                      <a16:creationId xmlns:a16="http://schemas.microsoft.com/office/drawing/2014/main" id="{B953A5FA-0D36-8172-4897-42B47F80E8FE}"/>
                    </a:ext>
                  </a:extLst>
                </p:cNvPr>
                <p:cNvSpPr/>
                <p:nvPr/>
              </p:nvSpPr>
              <p:spPr>
                <a:xfrm>
                  <a:off x="495884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5" name="Ellipse 142">
                  <a:extLst>
                    <a:ext uri="{FF2B5EF4-FFF2-40B4-BE49-F238E27FC236}">
                      <a16:creationId xmlns:a16="http://schemas.microsoft.com/office/drawing/2014/main" id="{F00184F9-CA44-F6FA-72EF-AC84EBD2CB49}"/>
                    </a:ext>
                  </a:extLst>
                </p:cNvPr>
                <p:cNvSpPr/>
                <p:nvPr/>
              </p:nvSpPr>
              <p:spPr>
                <a:xfrm>
                  <a:off x="4998609"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6" name="Ellipse 143">
                  <a:extLst>
                    <a:ext uri="{FF2B5EF4-FFF2-40B4-BE49-F238E27FC236}">
                      <a16:creationId xmlns:a16="http://schemas.microsoft.com/office/drawing/2014/main" id="{C07BEB67-5B2E-F263-1967-DBE089B0C289}"/>
                    </a:ext>
                  </a:extLst>
                </p:cNvPr>
                <p:cNvSpPr/>
                <p:nvPr/>
              </p:nvSpPr>
              <p:spPr>
                <a:xfrm>
                  <a:off x="561564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7" name="Ellipse 144">
                  <a:extLst>
                    <a:ext uri="{FF2B5EF4-FFF2-40B4-BE49-F238E27FC236}">
                      <a16:creationId xmlns:a16="http://schemas.microsoft.com/office/drawing/2014/main" id="{5D440813-8617-8DD3-3BE7-D12305BE7A6D}"/>
                    </a:ext>
                  </a:extLst>
                </p:cNvPr>
                <p:cNvSpPr/>
                <p:nvPr/>
              </p:nvSpPr>
              <p:spPr>
                <a:xfrm>
                  <a:off x="598381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8" name="Ellipse 145">
                  <a:extLst>
                    <a:ext uri="{FF2B5EF4-FFF2-40B4-BE49-F238E27FC236}">
                      <a16:creationId xmlns:a16="http://schemas.microsoft.com/office/drawing/2014/main" id="{27ACE959-3C10-0921-148E-F9AA379DD61D}"/>
                    </a:ext>
                  </a:extLst>
                </p:cNvPr>
                <p:cNvSpPr/>
                <p:nvPr/>
              </p:nvSpPr>
              <p:spPr>
                <a:xfrm>
                  <a:off x="565541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9" name="Ellipse 146">
                  <a:extLst>
                    <a:ext uri="{FF2B5EF4-FFF2-40B4-BE49-F238E27FC236}">
                      <a16:creationId xmlns:a16="http://schemas.microsoft.com/office/drawing/2014/main" id="{56DF3B83-67EF-CEDA-A986-48ADA656F84E}"/>
                    </a:ext>
                  </a:extLst>
                </p:cNvPr>
                <p:cNvSpPr/>
                <p:nvPr/>
              </p:nvSpPr>
              <p:spPr>
                <a:xfrm>
                  <a:off x="627245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0" name="Ellipse 147">
                  <a:extLst>
                    <a:ext uri="{FF2B5EF4-FFF2-40B4-BE49-F238E27FC236}">
                      <a16:creationId xmlns:a16="http://schemas.microsoft.com/office/drawing/2014/main" id="{A12D8EAF-0463-F11C-EFA4-B4623D8A6BD4}"/>
                    </a:ext>
                  </a:extLst>
                </p:cNvPr>
                <p:cNvSpPr/>
                <p:nvPr/>
              </p:nvSpPr>
              <p:spPr>
                <a:xfrm>
                  <a:off x="6640622"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1" name="Ellipse 148">
                  <a:extLst>
                    <a:ext uri="{FF2B5EF4-FFF2-40B4-BE49-F238E27FC236}">
                      <a16:creationId xmlns:a16="http://schemas.microsoft.com/office/drawing/2014/main" id="{43978E72-D89B-0A1B-01D2-1F68610EF2AE}"/>
                    </a:ext>
                  </a:extLst>
                </p:cNvPr>
                <p:cNvSpPr/>
                <p:nvPr/>
              </p:nvSpPr>
              <p:spPr>
                <a:xfrm>
                  <a:off x="6312219"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2" name="Ellipse 149">
                  <a:extLst>
                    <a:ext uri="{FF2B5EF4-FFF2-40B4-BE49-F238E27FC236}">
                      <a16:creationId xmlns:a16="http://schemas.microsoft.com/office/drawing/2014/main" id="{1DF91681-0059-30D2-10F9-D17ED868C048}"/>
                    </a:ext>
                  </a:extLst>
                </p:cNvPr>
                <p:cNvSpPr/>
                <p:nvPr/>
              </p:nvSpPr>
              <p:spPr>
                <a:xfrm>
                  <a:off x="692925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3" name="Ellipse 150">
                  <a:extLst>
                    <a:ext uri="{FF2B5EF4-FFF2-40B4-BE49-F238E27FC236}">
                      <a16:creationId xmlns:a16="http://schemas.microsoft.com/office/drawing/2014/main" id="{9CCE1DDA-2EFB-A494-786F-01D9B10A3012}"/>
                    </a:ext>
                  </a:extLst>
                </p:cNvPr>
                <p:cNvSpPr/>
                <p:nvPr/>
              </p:nvSpPr>
              <p:spPr>
                <a:xfrm>
                  <a:off x="729742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4" name="Ellipse 151">
                  <a:extLst>
                    <a:ext uri="{FF2B5EF4-FFF2-40B4-BE49-F238E27FC236}">
                      <a16:creationId xmlns:a16="http://schemas.microsoft.com/office/drawing/2014/main" id="{332E5C1D-B26F-9414-7984-B06FDAE7A7FC}"/>
                    </a:ext>
                  </a:extLst>
                </p:cNvPr>
                <p:cNvSpPr/>
                <p:nvPr/>
              </p:nvSpPr>
              <p:spPr>
                <a:xfrm>
                  <a:off x="758606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5" name="Ellipse 152">
                  <a:extLst>
                    <a:ext uri="{FF2B5EF4-FFF2-40B4-BE49-F238E27FC236}">
                      <a16:creationId xmlns:a16="http://schemas.microsoft.com/office/drawing/2014/main" id="{29949151-E751-B75E-A3BA-7618617E0BE1}"/>
                    </a:ext>
                  </a:extLst>
                </p:cNvPr>
                <p:cNvSpPr/>
                <p:nvPr/>
              </p:nvSpPr>
              <p:spPr>
                <a:xfrm>
                  <a:off x="824286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6" name="Ellipse 153">
                  <a:extLst>
                    <a:ext uri="{FF2B5EF4-FFF2-40B4-BE49-F238E27FC236}">
                      <a16:creationId xmlns:a16="http://schemas.microsoft.com/office/drawing/2014/main" id="{7AC8E336-8A2E-E556-2C4C-A8CD35C4DDDD}"/>
                    </a:ext>
                  </a:extLst>
                </p:cNvPr>
                <p:cNvSpPr/>
                <p:nvPr/>
              </p:nvSpPr>
              <p:spPr>
                <a:xfrm>
                  <a:off x="828263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7" name="Ellipse 154">
                  <a:extLst>
                    <a:ext uri="{FF2B5EF4-FFF2-40B4-BE49-F238E27FC236}">
                      <a16:creationId xmlns:a16="http://schemas.microsoft.com/office/drawing/2014/main" id="{C88B06A9-242E-5263-DB79-1332AE43EE0F}"/>
                    </a:ext>
                  </a:extLst>
                </p:cNvPr>
                <p:cNvSpPr/>
                <p:nvPr/>
              </p:nvSpPr>
              <p:spPr>
                <a:xfrm>
                  <a:off x="233162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8" name="Ellipse 155">
                  <a:extLst>
                    <a:ext uri="{FF2B5EF4-FFF2-40B4-BE49-F238E27FC236}">
                      <a16:creationId xmlns:a16="http://schemas.microsoft.com/office/drawing/2014/main" id="{57F3AD02-7024-3E22-55BF-A11471447CF1}"/>
                    </a:ext>
                  </a:extLst>
                </p:cNvPr>
                <p:cNvSpPr/>
                <p:nvPr/>
              </p:nvSpPr>
              <p:spPr>
                <a:xfrm>
                  <a:off x="269979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9" name="Ellipse 156">
                  <a:extLst>
                    <a:ext uri="{FF2B5EF4-FFF2-40B4-BE49-F238E27FC236}">
                      <a16:creationId xmlns:a16="http://schemas.microsoft.com/office/drawing/2014/main" id="{8D83CF94-4C21-A038-4205-0A8C46B5A6CD}"/>
                    </a:ext>
                  </a:extLst>
                </p:cNvPr>
                <p:cNvSpPr/>
                <p:nvPr/>
              </p:nvSpPr>
              <p:spPr>
                <a:xfrm>
                  <a:off x="237138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0" name="Ellipse 157">
                  <a:extLst>
                    <a:ext uri="{FF2B5EF4-FFF2-40B4-BE49-F238E27FC236}">
                      <a16:creationId xmlns:a16="http://schemas.microsoft.com/office/drawing/2014/main" id="{1A565540-3C3E-3070-A4FC-AD3A299AD61D}"/>
                    </a:ext>
                  </a:extLst>
                </p:cNvPr>
                <p:cNvSpPr/>
                <p:nvPr/>
              </p:nvSpPr>
              <p:spPr>
                <a:xfrm>
                  <a:off x="298842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1" name="Ellipse 158">
                  <a:extLst>
                    <a:ext uri="{FF2B5EF4-FFF2-40B4-BE49-F238E27FC236}">
                      <a16:creationId xmlns:a16="http://schemas.microsoft.com/office/drawing/2014/main" id="{1CDD7E8C-1F3F-236D-0C32-4DF8A141A042}"/>
                    </a:ext>
                  </a:extLst>
                </p:cNvPr>
                <p:cNvSpPr/>
                <p:nvPr/>
              </p:nvSpPr>
              <p:spPr>
                <a:xfrm>
                  <a:off x="335659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2" name="Ellipse 159">
                  <a:extLst>
                    <a:ext uri="{FF2B5EF4-FFF2-40B4-BE49-F238E27FC236}">
                      <a16:creationId xmlns:a16="http://schemas.microsoft.com/office/drawing/2014/main" id="{1C287203-A218-8D67-C60B-67EE5F9BCB12}"/>
                    </a:ext>
                  </a:extLst>
                </p:cNvPr>
                <p:cNvSpPr/>
                <p:nvPr/>
              </p:nvSpPr>
              <p:spPr>
                <a:xfrm>
                  <a:off x="302819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3" name="Ellipse 160">
                  <a:extLst>
                    <a:ext uri="{FF2B5EF4-FFF2-40B4-BE49-F238E27FC236}">
                      <a16:creationId xmlns:a16="http://schemas.microsoft.com/office/drawing/2014/main" id="{FD6F6A76-20A7-EDD4-ABFD-6921779D5F1B}"/>
                    </a:ext>
                  </a:extLst>
                </p:cNvPr>
                <p:cNvSpPr/>
                <p:nvPr/>
              </p:nvSpPr>
              <p:spPr>
                <a:xfrm>
                  <a:off x="364523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4" name="Ellipse 161">
                  <a:extLst>
                    <a:ext uri="{FF2B5EF4-FFF2-40B4-BE49-F238E27FC236}">
                      <a16:creationId xmlns:a16="http://schemas.microsoft.com/office/drawing/2014/main" id="{BE200136-FC72-FD70-9AE3-E786461FBD89}"/>
                    </a:ext>
                  </a:extLst>
                </p:cNvPr>
                <p:cNvSpPr/>
                <p:nvPr/>
              </p:nvSpPr>
              <p:spPr>
                <a:xfrm>
                  <a:off x="401340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5" name="Ellipse 162">
                  <a:extLst>
                    <a:ext uri="{FF2B5EF4-FFF2-40B4-BE49-F238E27FC236}">
                      <a16:creationId xmlns:a16="http://schemas.microsoft.com/office/drawing/2014/main" id="{0F47FAA5-F065-7B19-F763-AD125858CCC9}"/>
                    </a:ext>
                  </a:extLst>
                </p:cNvPr>
                <p:cNvSpPr/>
                <p:nvPr/>
              </p:nvSpPr>
              <p:spPr>
                <a:xfrm>
                  <a:off x="368499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6" name="Ellipse 163">
                  <a:extLst>
                    <a:ext uri="{FF2B5EF4-FFF2-40B4-BE49-F238E27FC236}">
                      <a16:creationId xmlns:a16="http://schemas.microsoft.com/office/drawing/2014/main" id="{9005AA07-0D78-181F-00BE-D24B4BF5126B}"/>
                    </a:ext>
                  </a:extLst>
                </p:cNvPr>
                <p:cNvSpPr/>
                <p:nvPr/>
              </p:nvSpPr>
              <p:spPr>
                <a:xfrm>
                  <a:off x="430203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7" name="Ellipse 164">
                  <a:extLst>
                    <a:ext uri="{FF2B5EF4-FFF2-40B4-BE49-F238E27FC236}">
                      <a16:creationId xmlns:a16="http://schemas.microsoft.com/office/drawing/2014/main" id="{9004E8B3-2EDF-1EE0-2AF9-7EAD801E4C49}"/>
                    </a:ext>
                  </a:extLst>
                </p:cNvPr>
                <p:cNvSpPr/>
                <p:nvPr/>
              </p:nvSpPr>
              <p:spPr>
                <a:xfrm>
                  <a:off x="467020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8" name="Ellipse 165">
                  <a:extLst>
                    <a:ext uri="{FF2B5EF4-FFF2-40B4-BE49-F238E27FC236}">
                      <a16:creationId xmlns:a16="http://schemas.microsoft.com/office/drawing/2014/main" id="{4A899D93-3495-4802-CEAE-B9E128BBBE7C}"/>
                    </a:ext>
                  </a:extLst>
                </p:cNvPr>
                <p:cNvSpPr/>
                <p:nvPr/>
              </p:nvSpPr>
              <p:spPr>
                <a:xfrm>
                  <a:off x="434180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9" name="Ellipse 166">
                  <a:extLst>
                    <a:ext uri="{FF2B5EF4-FFF2-40B4-BE49-F238E27FC236}">
                      <a16:creationId xmlns:a16="http://schemas.microsoft.com/office/drawing/2014/main" id="{900D1DC7-38A5-C625-31E4-91E0C7263450}"/>
                    </a:ext>
                  </a:extLst>
                </p:cNvPr>
                <p:cNvSpPr/>
                <p:nvPr/>
              </p:nvSpPr>
              <p:spPr>
                <a:xfrm>
                  <a:off x="495884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0" name="Ellipse 167">
                  <a:extLst>
                    <a:ext uri="{FF2B5EF4-FFF2-40B4-BE49-F238E27FC236}">
                      <a16:creationId xmlns:a16="http://schemas.microsoft.com/office/drawing/2014/main" id="{6188D853-AEFF-D705-6571-83E735BC27F3}"/>
                    </a:ext>
                  </a:extLst>
                </p:cNvPr>
                <p:cNvSpPr/>
                <p:nvPr/>
              </p:nvSpPr>
              <p:spPr>
                <a:xfrm>
                  <a:off x="499860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1" name="Ellipse 168">
                  <a:extLst>
                    <a:ext uri="{FF2B5EF4-FFF2-40B4-BE49-F238E27FC236}">
                      <a16:creationId xmlns:a16="http://schemas.microsoft.com/office/drawing/2014/main" id="{37282AAA-21B3-3389-F0AA-4CE2F6365556}"/>
                    </a:ext>
                  </a:extLst>
                </p:cNvPr>
                <p:cNvSpPr/>
                <p:nvPr/>
              </p:nvSpPr>
              <p:spPr>
                <a:xfrm>
                  <a:off x="561564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2" name="Ellipse 169">
                  <a:extLst>
                    <a:ext uri="{FF2B5EF4-FFF2-40B4-BE49-F238E27FC236}">
                      <a16:creationId xmlns:a16="http://schemas.microsoft.com/office/drawing/2014/main" id="{BB6168BC-1443-3EEA-F582-7FE5F0E58710}"/>
                    </a:ext>
                  </a:extLst>
                </p:cNvPr>
                <p:cNvSpPr/>
                <p:nvPr/>
              </p:nvSpPr>
              <p:spPr>
                <a:xfrm>
                  <a:off x="598381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3" name="Ellipse 170">
                  <a:extLst>
                    <a:ext uri="{FF2B5EF4-FFF2-40B4-BE49-F238E27FC236}">
                      <a16:creationId xmlns:a16="http://schemas.microsoft.com/office/drawing/2014/main" id="{9AD5C620-FA6A-68DB-40EC-29D52F624E89}"/>
                    </a:ext>
                  </a:extLst>
                </p:cNvPr>
                <p:cNvSpPr/>
                <p:nvPr/>
              </p:nvSpPr>
              <p:spPr>
                <a:xfrm>
                  <a:off x="627245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4" name="Ellipse 171">
                  <a:extLst>
                    <a:ext uri="{FF2B5EF4-FFF2-40B4-BE49-F238E27FC236}">
                      <a16:creationId xmlns:a16="http://schemas.microsoft.com/office/drawing/2014/main" id="{34FB58BC-4035-FD7A-F0FC-3AFA78974D7D}"/>
                    </a:ext>
                  </a:extLst>
                </p:cNvPr>
                <p:cNvSpPr/>
                <p:nvPr/>
              </p:nvSpPr>
              <p:spPr>
                <a:xfrm>
                  <a:off x="664062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5" name="Ellipse 172">
                  <a:extLst>
                    <a:ext uri="{FF2B5EF4-FFF2-40B4-BE49-F238E27FC236}">
                      <a16:creationId xmlns:a16="http://schemas.microsoft.com/office/drawing/2014/main" id="{157DA7DA-B097-4E76-F88F-2B27EF48C25B}"/>
                    </a:ext>
                  </a:extLst>
                </p:cNvPr>
                <p:cNvSpPr/>
                <p:nvPr/>
              </p:nvSpPr>
              <p:spPr>
                <a:xfrm>
                  <a:off x="631221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6" name="Ellipse 173">
                  <a:extLst>
                    <a:ext uri="{FF2B5EF4-FFF2-40B4-BE49-F238E27FC236}">
                      <a16:creationId xmlns:a16="http://schemas.microsoft.com/office/drawing/2014/main" id="{EAC9C68D-C87D-BB32-0520-7658B7DC2B9B}"/>
                    </a:ext>
                  </a:extLst>
                </p:cNvPr>
                <p:cNvSpPr/>
                <p:nvPr/>
              </p:nvSpPr>
              <p:spPr>
                <a:xfrm>
                  <a:off x="692925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7" name="Ellipse 174">
                  <a:extLst>
                    <a:ext uri="{FF2B5EF4-FFF2-40B4-BE49-F238E27FC236}">
                      <a16:creationId xmlns:a16="http://schemas.microsoft.com/office/drawing/2014/main" id="{DB191E54-F795-4011-66BB-4C813E9A6536}"/>
                    </a:ext>
                  </a:extLst>
                </p:cNvPr>
                <p:cNvSpPr/>
                <p:nvPr/>
              </p:nvSpPr>
              <p:spPr>
                <a:xfrm>
                  <a:off x="696902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8" name="Ellipse 175">
                  <a:extLst>
                    <a:ext uri="{FF2B5EF4-FFF2-40B4-BE49-F238E27FC236}">
                      <a16:creationId xmlns:a16="http://schemas.microsoft.com/office/drawing/2014/main" id="{42F29914-FA71-C64B-73CF-1091C565A9D1}"/>
                    </a:ext>
                  </a:extLst>
                </p:cNvPr>
                <p:cNvSpPr/>
                <p:nvPr/>
              </p:nvSpPr>
              <p:spPr>
                <a:xfrm>
                  <a:off x="758606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9" name="Ellipse 176">
                  <a:extLst>
                    <a:ext uri="{FF2B5EF4-FFF2-40B4-BE49-F238E27FC236}">
                      <a16:creationId xmlns:a16="http://schemas.microsoft.com/office/drawing/2014/main" id="{7C872E4B-558B-CDD5-50A5-FFDD7BE5FBE6}"/>
                    </a:ext>
                  </a:extLst>
                </p:cNvPr>
                <p:cNvSpPr/>
                <p:nvPr/>
              </p:nvSpPr>
              <p:spPr>
                <a:xfrm>
                  <a:off x="795423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0" name="Ellipse 177">
                  <a:extLst>
                    <a:ext uri="{FF2B5EF4-FFF2-40B4-BE49-F238E27FC236}">
                      <a16:creationId xmlns:a16="http://schemas.microsoft.com/office/drawing/2014/main" id="{01CD545C-9DDA-1D6C-D871-028AA74A46AA}"/>
                    </a:ext>
                  </a:extLst>
                </p:cNvPr>
                <p:cNvSpPr/>
                <p:nvPr/>
              </p:nvSpPr>
              <p:spPr>
                <a:xfrm>
                  <a:off x="762582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1" name="Ellipse 178">
                  <a:extLst>
                    <a:ext uri="{FF2B5EF4-FFF2-40B4-BE49-F238E27FC236}">
                      <a16:creationId xmlns:a16="http://schemas.microsoft.com/office/drawing/2014/main" id="{9BE2D2B7-DF05-9B79-482F-A3AF32138CC1}"/>
                    </a:ext>
                  </a:extLst>
                </p:cNvPr>
                <p:cNvSpPr/>
                <p:nvPr/>
              </p:nvSpPr>
              <p:spPr>
                <a:xfrm>
                  <a:off x="824286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2" name="Ellipse 179">
                  <a:extLst>
                    <a:ext uri="{FF2B5EF4-FFF2-40B4-BE49-F238E27FC236}">
                      <a16:creationId xmlns:a16="http://schemas.microsoft.com/office/drawing/2014/main" id="{FFA3413B-0331-0AB1-E3CD-0B7D5829597C}"/>
                    </a:ext>
                  </a:extLst>
                </p:cNvPr>
                <p:cNvSpPr/>
                <p:nvPr/>
              </p:nvSpPr>
              <p:spPr>
                <a:xfrm>
                  <a:off x="828263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3" name="Ellipse 180">
                  <a:extLst>
                    <a:ext uri="{FF2B5EF4-FFF2-40B4-BE49-F238E27FC236}">
                      <a16:creationId xmlns:a16="http://schemas.microsoft.com/office/drawing/2014/main" id="{6F6864A1-74D5-DC7F-FDD6-0822D860EE23}"/>
                    </a:ext>
                  </a:extLst>
                </p:cNvPr>
                <p:cNvSpPr/>
                <p:nvPr/>
              </p:nvSpPr>
              <p:spPr>
                <a:xfrm>
                  <a:off x="233162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4" name="Ellipse 181">
                  <a:extLst>
                    <a:ext uri="{FF2B5EF4-FFF2-40B4-BE49-F238E27FC236}">
                      <a16:creationId xmlns:a16="http://schemas.microsoft.com/office/drawing/2014/main" id="{5AB31C67-13D8-38FA-86EF-277A30ADD90F}"/>
                    </a:ext>
                  </a:extLst>
                </p:cNvPr>
                <p:cNvSpPr/>
                <p:nvPr/>
              </p:nvSpPr>
              <p:spPr>
                <a:xfrm>
                  <a:off x="269979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5" name="Ellipse 182">
                  <a:extLst>
                    <a:ext uri="{FF2B5EF4-FFF2-40B4-BE49-F238E27FC236}">
                      <a16:creationId xmlns:a16="http://schemas.microsoft.com/office/drawing/2014/main" id="{159F5FEC-482E-DC69-86D7-68116FFACACA}"/>
                    </a:ext>
                  </a:extLst>
                </p:cNvPr>
                <p:cNvSpPr/>
                <p:nvPr/>
              </p:nvSpPr>
              <p:spPr>
                <a:xfrm>
                  <a:off x="237138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6" name="Ellipse 183">
                  <a:extLst>
                    <a:ext uri="{FF2B5EF4-FFF2-40B4-BE49-F238E27FC236}">
                      <a16:creationId xmlns:a16="http://schemas.microsoft.com/office/drawing/2014/main" id="{9CECFFC2-A3C6-132D-1064-10333E7C3477}"/>
                    </a:ext>
                  </a:extLst>
                </p:cNvPr>
                <p:cNvSpPr/>
                <p:nvPr/>
              </p:nvSpPr>
              <p:spPr>
                <a:xfrm>
                  <a:off x="298842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7" name="Ellipse 184">
                  <a:extLst>
                    <a:ext uri="{FF2B5EF4-FFF2-40B4-BE49-F238E27FC236}">
                      <a16:creationId xmlns:a16="http://schemas.microsoft.com/office/drawing/2014/main" id="{77FA9448-7793-6F7F-02C3-EB04813E3AB7}"/>
                    </a:ext>
                  </a:extLst>
                </p:cNvPr>
                <p:cNvSpPr/>
                <p:nvPr/>
              </p:nvSpPr>
              <p:spPr>
                <a:xfrm>
                  <a:off x="335659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8" name="Ellipse 185">
                  <a:extLst>
                    <a:ext uri="{FF2B5EF4-FFF2-40B4-BE49-F238E27FC236}">
                      <a16:creationId xmlns:a16="http://schemas.microsoft.com/office/drawing/2014/main" id="{38B23B86-2EB0-104A-CA4B-975065833D64}"/>
                    </a:ext>
                  </a:extLst>
                </p:cNvPr>
                <p:cNvSpPr/>
                <p:nvPr/>
              </p:nvSpPr>
              <p:spPr>
                <a:xfrm>
                  <a:off x="302819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9" name="Ellipse 186">
                  <a:extLst>
                    <a:ext uri="{FF2B5EF4-FFF2-40B4-BE49-F238E27FC236}">
                      <a16:creationId xmlns:a16="http://schemas.microsoft.com/office/drawing/2014/main" id="{83E87711-DEE2-93F8-6E3E-B9AF9B8C9374}"/>
                    </a:ext>
                  </a:extLst>
                </p:cNvPr>
                <p:cNvSpPr/>
                <p:nvPr/>
              </p:nvSpPr>
              <p:spPr>
                <a:xfrm>
                  <a:off x="364523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0" name="Ellipse 187">
                  <a:extLst>
                    <a:ext uri="{FF2B5EF4-FFF2-40B4-BE49-F238E27FC236}">
                      <a16:creationId xmlns:a16="http://schemas.microsoft.com/office/drawing/2014/main" id="{3EAB1672-6E00-7D07-D87B-162B016097CF}"/>
                    </a:ext>
                  </a:extLst>
                </p:cNvPr>
                <p:cNvSpPr/>
                <p:nvPr/>
              </p:nvSpPr>
              <p:spPr>
                <a:xfrm>
                  <a:off x="401340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1" name="Ellipse 188">
                  <a:extLst>
                    <a:ext uri="{FF2B5EF4-FFF2-40B4-BE49-F238E27FC236}">
                      <a16:creationId xmlns:a16="http://schemas.microsoft.com/office/drawing/2014/main" id="{1A5F9716-B968-48DE-912F-7827525F8BB9}"/>
                    </a:ext>
                  </a:extLst>
                </p:cNvPr>
                <p:cNvSpPr/>
                <p:nvPr/>
              </p:nvSpPr>
              <p:spPr>
                <a:xfrm>
                  <a:off x="368499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2" name="Ellipse 189">
                  <a:extLst>
                    <a:ext uri="{FF2B5EF4-FFF2-40B4-BE49-F238E27FC236}">
                      <a16:creationId xmlns:a16="http://schemas.microsoft.com/office/drawing/2014/main" id="{E1F3C08A-90C1-4870-185D-9847A6FF0BB9}"/>
                    </a:ext>
                  </a:extLst>
                </p:cNvPr>
                <p:cNvSpPr/>
                <p:nvPr/>
              </p:nvSpPr>
              <p:spPr>
                <a:xfrm>
                  <a:off x="430203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3" name="Ellipse 190">
                  <a:extLst>
                    <a:ext uri="{FF2B5EF4-FFF2-40B4-BE49-F238E27FC236}">
                      <a16:creationId xmlns:a16="http://schemas.microsoft.com/office/drawing/2014/main" id="{DFC6F2DF-D088-0189-C319-3FB1D3CB53BA}"/>
                    </a:ext>
                  </a:extLst>
                </p:cNvPr>
                <p:cNvSpPr/>
                <p:nvPr/>
              </p:nvSpPr>
              <p:spPr>
                <a:xfrm>
                  <a:off x="467020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4" name="Ellipse 191">
                  <a:extLst>
                    <a:ext uri="{FF2B5EF4-FFF2-40B4-BE49-F238E27FC236}">
                      <a16:creationId xmlns:a16="http://schemas.microsoft.com/office/drawing/2014/main" id="{789F158F-87C9-0E64-3A4F-382418BF28B3}"/>
                    </a:ext>
                  </a:extLst>
                </p:cNvPr>
                <p:cNvSpPr/>
                <p:nvPr/>
              </p:nvSpPr>
              <p:spPr>
                <a:xfrm>
                  <a:off x="434180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5" name="Ellipse 192">
                  <a:extLst>
                    <a:ext uri="{FF2B5EF4-FFF2-40B4-BE49-F238E27FC236}">
                      <a16:creationId xmlns:a16="http://schemas.microsoft.com/office/drawing/2014/main" id="{53A4A143-D45F-F846-4557-F7FD3AB1DDB6}"/>
                    </a:ext>
                  </a:extLst>
                </p:cNvPr>
                <p:cNvSpPr/>
                <p:nvPr/>
              </p:nvSpPr>
              <p:spPr>
                <a:xfrm>
                  <a:off x="495884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6" name="Ellipse 193">
                  <a:extLst>
                    <a:ext uri="{FF2B5EF4-FFF2-40B4-BE49-F238E27FC236}">
                      <a16:creationId xmlns:a16="http://schemas.microsoft.com/office/drawing/2014/main" id="{A96D068F-19B3-44BF-C9FC-9444590AC0AF}"/>
                    </a:ext>
                  </a:extLst>
                </p:cNvPr>
                <p:cNvSpPr/>
                <p:nvPr/>
              </p:nvSpPr>
              <p:spPr>
                <a:xfrm>
                  <a:off x="532701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7" name="Ellipse 194">
                  <a:extLst>
                    <a:ext uri="{FF2B5EF4-FFF2-40B4-BE49-F238E27FC236}">
                      <a16:creationId xmlns:a16="http://schemas.microsoft.com/office/drawing/2014/main" id="{2AFE7597-2A1B-2D34-975D-4FCC2F25603D}"/>
                    </a:ext>
                  </a:extLst>
                </p:cNvPr>
                <p:cNvSpPr/>
                <p:nvPr/>
              </p:nvSpPr>
              <p:spPr>
                <a:xfrm>
                  <a:off x="499860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8" name="Ellipse 195">
                  <a:extLst>
                    <a:ext uri="{FF2B5EF4-FFF2-40B4-BE49-F238E27FC236}">
                      <a16:creationId xmlns:a16="http://schemas.microsoft.com/office/drawing/2014/main" id="{DE7AFC15-5902-BDF3-2EF0-D92331EE2F2B}"/>
                    </a:ext>
                  </a:extLst>
                </p:cNvPr>
                <p:cNvSpPr/>
                <p:nvPr/>
              </p:nvSpPr>
              <p:spPr>
                <a:xfrm>
                  <a:off x="561564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9" name="Ellipse 196">
                  <a:extLst>
                    <a:ext uri="{FF2B5EF4-FFF2-40B4-BE49-F238E27FC236}">
                      <a16:creationId xmlns:a16="http://schemas.microsoft.com/office/drawing/2014/main" id="{7F7BC16D-DE71-09F0-1B44-04B0205A8F86}"/>
                    </a:ext>
                  </a:extLst>
                </p:cNvPr>
                <p:cNvSpPr/>
                <p:nvPr/>
              </p:nvSpPr>
              <p:spPr>
                <a:xfrm>
                  <a:off x="598381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0" name="Ellipse 197">
                  <a:extLst>
                    <a:ext uri="{FF2B5EF4-FFF2-40B4-BE49-F238E27FC236}">
                      <a16:creationId xmlns:a16="http://schemas.microsoft.com/office/drawing/2014/main" id="{0206FF88-0736-D8D4-EE12-A58A38A7E6C4}"/>
                    </a:ext>
                  </a:extLst>
                </p:cNvPr>
                <p:cNvSpPr/>
                <p:nvPr/>
              </p:nvSpPr>
              <p:spPr>
                <a:xfrm>
                  <a:off x="565541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1" name="Ellipse 198">
                  <a:extLst>
                    <a:ext uri="{FF2B5EF4-FFF2-40B4-BE49-F238E27FC236}">
                      <a16:creationId xmlns:a16="http://schemas.microsoft.com/office/drawing/2014/main" id="{6957785A-D2C8-30C3-3CA6-07B200C909B8}"/>
                    </a:ext>
                  </a:extLst>
                </p:cNvPr>
                <p:cNvSpPr/>
                <p:nvPr/>
              </p:nvSpPr>
              <p:spPr>
                <a:xfrm>
                  <a:off x="627245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2" name="Ellipse 199">
                  <a:extLst>
                    <a:ext uri="{FF2B5EF4-FFF2-40B4-BE49-F238E27FC236}">
                      <a16:creationId xmlns:a16="http://schemas.microsoft.com/office/drawing/2014/main" id="{C7BA0A57-1B12-D585-C5E4-EF5F7F514D0B}"/>
                    </a:ext>
                  </a:extLst>
                </p:cNvPr>
                <p:cNvSpPr/>
                <p:nvPr/>
              </p:nvSpPr>
              <p:spPr>
                <a:xfrm>
                  <a:off x="664062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3" name="Ellipse 200">
                  <a:extLst>
                    <a:ext uri="{FF2B5EF4-FFF2-40B4-BE49-F238E27FC236}">
                      <a16:creationId xmlns:a16="http://schemas.microsoft.com/office/drawing/2014/main" id="{9BB481CE-614E-CC67-015D-A2B50FB2F2B8}"/>
                    </a:ext>
                  </a:extLst>
                </p:cNvPr>
                <p:cNvSpPr/>
                <p:nvPr/>
              </p:nvSpPr>
              <p:spPr>
                <a:xfrm>
                  <a:off x="631221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4" name="Ellipse 201">
                  <a:extLst>
                    <a:ext uri="{FF2B5EF4-FFF2-40B4-BE49-F238E27FC236}">
                      <a16:creationId xmlns:a16="http://schemas.microsoft.com/office/drawing/2014/main" id="{229053C9-2A7A-00D0-336A-DE244F542605}"/>
                    </a:ext>
                  </a:extLst>
                </p:cNvPr>
                <p:cNvSpPr/>
                <p:nvPr/>
              </p:nvSpPr>
              <p:spPr>
                <a:xfrm>
                  <a:off x="692925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5" name="Ellipse 202">
                  <a:extLst>
                    <a:ext uri="{FF2B5EF4-FFF2-40B4-BE49-F238E27FC236}">
                      <a16:creationId xmlns:a16="http://schemas.microsoft.com/office/drawing/2014/main" id="{66A481CA-DEAC-71FE-11E8-9FDEE7D0CFDD}"/>
                    </a:ext>
                  </a:extLst>
                </p:cNvPr>
                <p:cNvSpPr/>
                <p:nvPr/>
              </p:nvSpPr>
              <p:spPr>
                <a:xfrm>
                  <a:off x="729742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6" name="Ellipse 203">
                  <a:extLst>
                    <a:ext uri="{FF2B5EF4-FFF2-40B4-BE49-F238E27FC236}">
                      <a16:creationId xmlns:a16="http://schemas.microsoft.com/office/drawing/2014/main" id="{76ABA9F6-ADAD-6E0B-7F16-AE8F6DE04DD1}"/>
                    </a:ext>
                  </a:extLst>
                </p:cNvPr>
                <p:cNvSpPr/>
                <p:nvPr/>
              </p:nvSpPr>
              <p:spPr>
                <a:xfrm>
                  <a:off x="696902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7" name="Ellipse 204">
                  <a:extLst>
                    <a:ext uri="{FF2B5EF4-FFF2-40B4-BE49-F238E27FC236}">
                      <a16:creationId xmlns:a16="http://schemas.microsoft.com/office/drawing/2014/main" id="{622AD1F2-3DFD-1CFA-FCD9-3C17D03CEB0A}"/>
                    </a:ext>
                  </a:extLst>
                </p:cNvPr>
                <p:cNvSpPr/>
                <p:nvPr/>
              </p:nvSpPr>
              <p:spPr>
                <a:xfrm>
                  <a:off x="758606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8" name="Ellipse 205">
                  <a:extLst>
                    <a:ext uri="{FF2B5EF4-FFF2-40B4-BE49-F238E27FC236}">
                      <a16:creationId xmlns:a16="http://schemas.microsoft.com/office/drawing/2014/main" id="{8C6F5493-740E-1C55-77D5-C28075CD914A}"/>
                    </a:ext>
                  </a:extLst>
                </p:cNvPr>
                <p:cNvSpPr/>
                <p:nvPr/>
              </p:nvSpPr>
              <p:spPr>
                <a:xfrm>
                  <a:off x="795423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9" name="Ellipse 206">
                  <a:extLst>
                    <a:ext uri="{FF2B5EF4-FFF2-40B4-BE49-F238E27FC236}">
                      <a16:creationId xmlns:a16="http://schemas.microsoft.com/office/drawing/2014/main" id="{96245212-BDD4-A8DF-7A82-66713C28E048}"/>
                    </a:ext>
                  </a:extLst>
                </p:cNvPr>
                <p:cNvSpPr/>
                <p:nvPr/>
              </p:nvSpPr>
              <p:spPr>
                <a:xfrm>
                  <a:off x="762582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0" name="Ellipse 207">
                  <a:extLst>
                    <a:ext uri="{FF2B5EF4-FFF2-40B4-BE49-F238E27FC236}">
                      <a16:creationId xmlns:a16="http://schemas.microsoft.com/office/drawing/2014/main" id="{E8F644CD-18E2-AD4A-F6CA-4876E4C4EDC5}"/>
                    </a:ext>
                  </a:extLst>
                </p:cNvPr>
                <p:cNvSpPr/>
                <p:nvPr/>
              </p:nvSpPr>
              <p:spPr>
                <a:xfrm>
                  <a:off x="824286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1" name="Ellipse 208">
                  <a:extLst>
                    <a:ext uri="{FF2B5EF4-FFF2-40B4-BE49-F238E27FC236}">
                      <a16:creationId xmlns:a16="http://schemas.microsoft.com/office/drawing/2014/main" id="{64A9B1BC-E0F3-EB6E-BE62-B0128EDDB954}"/>
                    </a:ext>
                  </a:extLst>
                </p:cNvPr>
                <p:cNvSpPr/>
                <p:nvPr/>
              </p:nvSpPr>
              <p:spPr>
                <a:xfrm>
                  <a:off x="828263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2" name="Ellipse 209">
                  <a:extLst>
                    <a:ext uri="{FF2B5EF4-FFF2-40B4-BE49-F238E27FC236}">
                      <a16:creationId xmlns:a16="http://schemas.microsoft.com/office/drawing/2014/main" id="{136D00FF-F1DC-A4B6-0584-00B377C0E9E1}"/>
                    </a:ext>
                  </a:extLst>
                </p:cNvPr>
                <p:cNvSpPr/>
                <p:nvPr/>
              </p:nvSpPr>
              <p:spPr>
                <a:xfrm>
                  <a:off x="233178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3" name="Ellipse 210">
                  <a:extLst>
                    <a:ext uri="{FF2B5EF4-FFF2-40B4-BE49-F238E27FC236}">
                      <a16:creationId xmlns:a16="http://schemas.microsoft.com/office/drawing/2014/main" id="{0DA8F562-91BD-BA93-0A0B-FDE3188A8B10}"/>
                    </a:ext>
                  </a:extLst>
                </p:cNvPr>
                <p:cNvSpPr/>
                <p:nvPr/>
              </p:nvSpPr>
              <p:spPr>
                <a:xfrm>
                  <a:off x="269995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4" name="Ellipse 211">
                  <a:extLst>
                    <a:ext uri="{FF2B5EF4-FFF2-40B4-BE49-F238E27FC236}">
                      <a16:creationId xmlns:a16="http://schemas.microsoft.com/office/drawing/2014/main" id="{9D13612E-24D0-B751-0EBE-BC3CA98CF2C2}"/>
                    </a:ext>
                  </a:extLst>
                </p:cNvPr>
                <p:cNvSpPr/>
                <p:nvPr/>
              </p:nvSpPr>
              <p:spPr>
                <a:xfrm>
                  <a:off x="237154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5" name="Ellipse 212">
                  <a:extLst>
                    <a:ext uri="{FF2B5EF4-FFF2-40B4-BE49-F238E27FC236}">
                      <a16:creationId xmlns:a16="http://schemas.microsoft.com/office/drawing/2014/main" id="{542162C0-D7DB-BDC6-E13D-F92688AA604E}"/>
                    </a:ext>
                  </a:extLst>
                </p:cNvPr>
                <p:cNvSpPr/>
                <p:nvPr/>
              </p:nvSpPr>
              <p:spPr>
                <a:xfrm>
                  <a:off x="298858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6" name="Ellipse 213">
                  <a:extLst>
                    <a:ext uri="{FF2B5EF4-FFF2-40B4-BE49-F238E27FC236}">
                      <a16:creationId xmlns:a16="http://schemas.microsoft.com/office/drawing/2014/main" id="{BCC7B1D4-B013-963F-08B1-F548C0479B84}"/>
                    </a:ext>
                  </a:extLst>
                </p:cNvPr>
                <p:cNvSpPr/>
                <p:nvPr/>
              </p:nvSpPr>
              <p:spPr>
                <a:xfrm>
                  <a:off x="335675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7" name="Ellipse 214">
                  <a:extLst>
                    <a:ext uri="{FF2B5EF4-FFF2-40B4-BE49-F238E27FC236}">
                      <a16:creationId xmlns:a16="http://schemas.microsoft.com/office/drawing/2014/main" id="{595AF23D-38E3-2219-0820-E75BE4308718}"/>
                    </a:ext>
                  </a:extLst>
                </p:cNvPr>
                <p:cNvSpPr/>
                <p:nvPr/>
              </p:nvSpPr>
              <p:spPr>
                <a:xfrm>
                  <a:off x="302835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8" name="Ellipse 215">
                  <a:extLst>
                    <a:ext uri="{FF2B5EF4-FFF2-40B4-BE49-F238E27FC236}">
                      <a16:creationId xmlns:a16="http://schemas.microsoft.com/office/drawing/2014/main" id="{EA016D9B-18C8-D27A-ED55-E48201C9CF52}"/>
                    </a:ext>
                  </a:extLst>
                </p:cNvPr>
                <p:cNvSpPr/>
                <p:nvPr/>
              </p:nvSpPr>
              <p:spPr>
                <a:xfrm>
                  <a:off x="364539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9" name="Ellipse 216">
                  <a:extLst>
                    <a:ext uri="{FF2B5EF4-FFF2-40B4-BE49-F238E27FC236}">
                      <a16:creationId xmlns:a16="http://schemas.microsoft.com/office/drawing/2014/main" id="{EF9C6D0E-1817-BAEF-848C-0907D84D9CE0}"/>
                    </a:ext>
                  </a:extLst>
                </p:cNvPr>
                <p:cNvSpPr/>
                <p:nvPr/>
              </p:nvSpPr>
              <p:spPr>
                <a:xfrm>
                  <a:off x="401356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0" name="Ellipse 217">
                  <a:extLst>
                    <a:ext uri="{FF2B5EF4-FFF2-40B4-BE49-F238E27FC236}">
                      <a16:creationId xmlns:a16="http://schemas.microsoft.com/office/drawing/2014/main" id="{296178E5-C7E6-182D-05B4-7C405933E507}"/>
                    </a:ext>
                  </a:extLst>
                </p:cNvPr>
                <p:cNvSpPr/>
                <p:nvPr/>
              </p:nvSpPr>
              <p:spPr>
                <a:xfrm>
                  <a:off x="368515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1" name="Ellipse 218">
                  <a:extLst>
                    <a:ext uri="{FF2B5EF4-FFF2-40B4-BE49-F238E27FC236}">
                      <a16:creationId xmlns:a16="http://schemas.microsoft.com/office/drawing/2014/main" id="{9C4A6943-75BA-930F-A15C-5BC09085C545}"/>
                    </a:ext>
                  </a:extLst>
                </p:cNvPr>
                <p:cNvSpPr/>
                <p:nvPr/>
              </p:nvSpPr>
              <p:spPr>
                <a:xfrm>
                  <a:off x="430219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2" name="Ellipse 219">
                  <a:extLst>
                    <a:ext uri="{FF2B5EF4-FFF2-40B4-BE49-F238E27FC236}">
                      <a16:creationId xmlns:a16="http://schemas.microsoft.com/office/drawing/2014/main" id="{599BCA44-FFC2-3519-7034-9B74B989A77F}"/>
                    </a:ext>
                  </a:extLst>
                </p:cNvPr>
                <p:cNvSpPr/>
                <p:nvPr/>
              </p:nvSpPr>
              <p:spPr>
                <a:xfrm>
                  <a:off x="467036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3" name="Ellipse 220">
                  <a:extLst>
                    <a:ext uri="{FF2B5EF4-FFF2-40B4-BE49-F238E27FC236}">
                      <a16:creationId xmlns:a16="http://schemas.microsoft.com/office/drawing/2014/main" id="{E19FAD2C-3554-7CC3-7BEF-0B5B1F3520E5}"/>
                    </a:ext>
                  </a:extLst>
                </p:cNvPr>
                <p:cNvSpPr/>
                <p:nvPr/>
              </p:nvSpPr>
              <p:spPr>
                <a:xfrm>
                  <a:off x="434196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4" name="Ellipse 221">
                  <a:extLst>
                    <a:ext uri="{FF2B5EF4-FFF2-40B4-BE49-F238E27FC236}">
                      <a16:creationId xmlns:a16="http://schemas.microsoft.com/office/drawing/2014/main" id="{A054BABE-28E8-779C-1091-A52D357E2A9E}"/>
                    </a:ext>
                  </a:extLst>
                </p:cNvPr>
                <p:cNvSpPr/>
                <p:nvPr/>
              </p:nvSpPr>
              <p:spPr>
                <a:xfrm>
                  <a:off x="495900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5" name="Ellipse 222">
                  <a:extLst>
                    <a:ext uri="{FF2B5EF4-FFF2-40B4-BE49-F238E27FC236}">
                      <a16:creationId xmlns:a16="http://schemas.microsoft.com/office/drawing/2014/main" id="{5E5A383F-6D70-0597-5F87-C8D0C378C836}"/>
                    </a:ext>
                  </a:extLst>
                </p:cNvPr>
                <p:cNvSpPr/>
                <p:nvPr/>
              </p:nvSpPr>
              <p:spPr>
                <a:xfrm>
                  <a:off x="532717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6" name="Ellipse 223">
                  <a:extLst>
                    <a:ext uri="{FF2B5EF4-FFF2-40B4-BE49-F238E27FC236}">
                      <a16:creationId xmlns:a16="http://schemas.microsoft.com/office/drawing/2014/main" id="{E26A012B-656C-194E-EF24-AC903275F00C}"/>
                    </a:ext>
                  </a:extLst>
                </p:cNvPr>
                <p:cNvSpPr/>
                <p:nvPr/>
              </p:nvSpPr>
              <p:spPr>
                <a:xfrm>
                  <a:off x="499876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7" name="Ellipse 224">
                  <a:extLst>
                    <a:ext uri="{FF2B5EF4-FFF2-40B4-BE49-F238E27FC236}">
                      <a16:creationId xmlns:a16="http://schemas.microsoft.com/office/drawing/2014/main" id="{06DEF18C-2DF2-D354-200F-F950225F0E44}"/>
                    </a:ext>
                  </a:extLst>
                </p:cNvPr>
                <p:cNvSpPr/>
                <p:nvPr/>
              </p:nvSpPr>
              <p:spPr>
                <a:xfrm>
                  <a:off x="561580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8" name="Ellipse 225">
                  <a:extLst>
                    <a:ext uri="{FF2B5EF4-FFF2-40B4-BE49-F238E27FC236}">
                      <a16:creationId xmlns:a16="http://schemas.microsoft.com/office/drawing/2014/main" id="{8F7D8F46-4288-F806-0A91-09DDE109187B}"/>
                    </a:ext>
                  </a:extLst>
                </p:cNvPr>
                <p:cNvSpPr/>
                <p:nvPr/>
              </p:nvSpPr>
              <p:spPr>
                <a:xfrm>
                  <a:off x="598397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9" name="Ellipse 226">
                  <a:extLst>
                    <a:ext uri="{FF2B5EF4-FFF2-40B4-BE49-F238E27FC236}">
                      <a16:creationId xmlns:a16="http://schemas.microsoft.com/office/drawing/2014/main" id="{B3A7CFF4-EDB6-1E54-7181-0866FE2F0FE6}"/>
                    </a:ext>
                  </a:extLst>
                </p:cNvPr>
                <p:cNvSpPr/>
                <p:nvPr/>
              </p:nvSpPr>
              <p:spPr>
                <a:xfrm>
                  <a:off x="565557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0" name="Ellipse 227">
                  <a:extLst>
                    <a:ext uri="{FF2B5EF4-FFF2-40B4-BE49-F238E27FC236}">
                      <a16:creationId xmlns:a16="http://schemas.microsoft.com/office/drawing/2014/main" id="{69D7FEA3-F3DA-AEAD-826B-572CC7EC4937}"/>
                    </a:ext>
                  </a:extLst>
                </p:cNvPr>
                <p:cNvSpPr/>
                <p:nvPr/>
              </p:nvSpPr>
              <p:spPr>
                <a:xfrm>
                  <a:off x="627261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1" name="Ellipse 228">
                  <a:extLst>
                    <a:ext uri="{FF2B5EF4-FFF2-40B4-BE49-F238E27FC236}">
                      <a16:creationId xmlns:a16="http://schemas.microsoft.com/office/drawing/2014/main" id="{C276B144-F32E-7FA1-9BE6-1A7C15517835}"/>
                    </a:ext>
                  </a:extLst>
                </p:cNvPr>
                <p:cNvSpPr/>
                <p:nvPr/>
              </p:nvSpPr>
              <p:spPr>
                <a:xfrm>
                  <a:off x="664078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2" name="Ellipse 229">
                  <a:extLst>
                    <a:ext uri="{FF2B5EF4-FFF2-40B4-BE49-F238E27FC236}">
                      <a16:creationId xmlns:a16="http://schemas.microsoft.com/office/drawing/2014/main" id="{09C8FF00-C441-72D2-B247-B887F911BBC5}"/>
                    </a:ext>
                  </a:extLst>
                </p:cNvPr>
                <p:cNvSpPr/>
                <p:nvPr/>
              </p:nvSpPr>
              <p:spPr>
                <a:xfrm>
                  <a:off x="631237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3" name="Ellipse 230">
                  <a:extLst>
                    <a:ext uri="{FF2B5EF4-FFF2-40B4-BE49-F238E27FC236}">
                      <a16:creationId xmlns:a16="http://schemas.microsoft.com/office/drawing/2014/main" id="{12827740-C3A6-A944-FD98-231321433623}"/>
                    </a:ext>
                  </a:extLst>
                </p:cNvPr>
                <p:cNvSpPr/>
                <p:nvPr/>
              </p:nvSpPr>
              <p:spPr>
                <a:xfrm>
                  <a:off x="692941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4" name="Ellipse 231">
                  <a:extLst>
                    <a:ext uri="{FF2B5EF4-FFF2-40B4-BE49-F238E27FC236}">
                      <a16:creationId xmlns:a16="http://schemas.microsoft.com/office/drawing/2014/main" id="{A8E7685D-7A2C-71E1-3B9A-565DDCB2760E}"/>
                    </a:ext>
                  </a:extLst>
                </p:cNvPr>
                <p:cNvSpPr/>
                <p:nvPr/>
              </p:nvSpPr>
              <p:spPr>
                <a:xfrm>
                  <a:off x="729758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5" name="Ellipse 232">
                  <a:extLst>
                    <a:ext uri="{FF2B5EF4-FFF2-40B4-BE49-F238E27FC236}">
                      <a16:creationId xmlns:a16="http://schemas.microsoft.com/office/drawing/2014/main" id="{785F24DF-1CB7-C2CD-46EE-EDEF53AF6D97}"/>
                    </a:ext>
                  </a:extLst>
                </p:cNvPr>
                <p:cNvSpPr/>
                <p:nvPr/>
              </p:nvSpPr>
              <p:spPr>
                <a:xfrm>
                  <a:off x="696918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6" name="Ellipse 233">
                  <a:extLst>
                    <a:ext uri="{FF2B5EF4-FFF2-40B4-BE49-F238E27FC236}">
                      <a16:creationId xmlns:a16="http://schemas.microsoft.com/office/drawing/2014/main" id="{8DFB4D25-D2C9-EB7F-CE47-A8F7AA8FC76B}"/>
                    </a:ext>
                  </a:extLst>
                </p:cNvPr>
                <p:cNvSpPr/>
                <p:nvPr/>
              </p:nvSpPr>
              <p:spPr>
                <a:xfrm>
                  <a:off x="758622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7" name="Ellipse 234">
                  <a:extLst>
                    <a:ext uri="{FF2B5EF4-FFF2-40B4-BE49-F238E27FC236}">
                      <a16:creationId xmlns:a16="http://schemas.microsoft.com/office/drawing/2014/main" id="{C1E67A6C-7E22-D72A-3220-F53B3D5E22BC}"/>
                    </a:ext>
                  </a:extLst>
                </p:cNvPr>
                <p:cNvSpPr/>
                <p:nvPr/>
              </p:nvSpPr>
              <p:spPr>
                <a:xfrm>
                  <a:off x="795439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8" name="Ellipse 235">
                  <a:extLst>
                    <a:ext uri="{FF2B5EF4-FFF2-40B4-BE49-F238E27FC236}">
                      <a16:creationId xmlns:a16="http://schemas.microsoft.com/office/drawing/2014/main" id="{026AFC92-ADE3-0591-E659-FB8ED0658285}"/>
                    </a:ext>
                  </a:extLst>
                </p:cNvPr>
                <p:cNvSpPr/>
                <p:nvPr/>
              </p:nvSpPr>
              <p:spPr>
                <a:xfrm>
                  <a:off x="762598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9" name="Ellipse 236">
                  <a:extLst>
                    <a:ext uri="{FF2B5EF4-FFF2-40B4-BE49-F238E27FC236}">
                      <a16:creationId xmlns:a16="http://schemas.microsoft.com/office/drawing/2014/main" id="{435D6860-C267-52AD-72E4-5A27C0E1390F}"/>
                    </a:ext>
                  </a:extLst>
                </p:cNvPr>
                <p:cNvSpPr/>
                <p:nvPr/>
              </p:nvSpPr>
              <p:spPr>
                <a:xfrm>
                  <a:off x="824302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0" name="Ellipse 237">
                  <a:extLst>
                    <a:ext uri="{FF2B5EF4-FFF2-40B4-BE49-F238E27FC236}">
                      <a16:creationId xmlns:a16="http://schemas.microsoft.com/office/drawing/2014/main" id="{804F9A80-85DB-7EF9-F01C-5CFA71A8C55B}"/>
                    </a:ext>
                  </a:extLst>
                </p:cNvPr>
                <p:cNvSpPr/>
                <p:nvPr/>
              </p:nvSpPr>
              <p:spPr>
                <a:xfrm>
                  <a:off x="828279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1" name="Ellipse 238">
                  <a:extLst>
                    <a:ext uri="{FF2B5EF4-FFF2-40B4-BE49-F238E27FC236}">
                      <a16:creationId xmlns:a16="http://schemas.microsoft.com/office/drawing/2014/main" id="{87DDE2C2-1E2A-532C-A763-327274D84C0E}"/>
                    </a:ext>
                  </a:extLst>
                </p:cNvPr>
                <p:cNvSpPr/>
                <p:nvPr/>
              </p:nvSpPr>
              <p:spPr>
                <a:xfrm>
                  <a:off x="233162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2" name="Ellipse 239">
                  <a:extLst>
                    <a:ext uri="{FF2B5EF4-FFF2-40B4-BE49-F238E27FC236}">
                      <a16:creationId xmlns:a16="http://schemas.microsoft.com/office/drawing/2014/main" id="{87E24775-0B3D-936D-2519-FBC0E912DECC}"/>
                    </a:ext>
                  </a:extLst>
                </p:cNvPr>
                <p:cNvSpPr/>
                <p:nvPr/>
              </p:nvSpPr>
              <p:spPr>
                <a:xfrm>
                  <a:off x="269979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3" name="Ellipse 240">
                  <a:extLst>
                    <a:ext uri="{FF2B5EF4-FFF2-40B4-BE49-F238E27FC236}">
                      <a16:creationId xmlns:a16="http://schemas.microsoft.com/office/drawing/2014/main" id="{FD798D4A-217D-D0E6-39EE-7BC4BBC17DAE}"/>
                    </a:ext>
                  </a:extLst>
                </p:cNvPr>
                <p:cNvSpPr/>
                <p:nvPr/>
              </p:nvSpPr>
              <p:spPr>
                <a:xfrm>
                  <a:off x="298842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4" name="Ellipse 241">
                  <a:extLst>
                    <a:ext uri="{FF2B5EF4-FFF2-40B4-BE49-F238E27FC236}">
                      <a16:creationId xmlns:a16="http://schemas.microsoft.com/office/drawing/2014/main" id="{16A9E2C1-D319-1945-5684-F39A00144828}"/>
                    </a:ext>
                  </a:extLst>
                </p:cNvPr>
                <p:cNvSpPr/>
                <p:nvPr/>
              </p:nvSpPr>
              <p:spPr>
                <a:xfrm>
                  <a:off x="335659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5" name="Ellipse 242">
                  <a:extLst>
                    <a:ext uri="{FF2B5EF4-FFF2-40B4-BE49-F238E27FC236}">
                      <a16:creationId xmlns:a16="http://schemas.microsoft.com/office/drawing/2014/main" id="{31E0BB81-52ED-E649-3D51-4BD7F26C49AD}"/>
                    </a:ext>
                  </a:extLst>
                </p:cNvPr>
                <p:cNvSpPr/>
                <p:nvPr/>
              </p:nvSpPr>
              <p:spPr>
                <a:xfrm>
                  <a:off x="364523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6" name="Ellipse 243">
                  <a:extLst>
                    <a:ext uri="{FF2B5EF4-FFF2-40B4-BE49-F238E27FC236}">
                      <a16:creationId xmlns:a16="http://schemas.microsoft.com/office/drawing/2014/main" id="{EACD35A2-B8A2-CD35-31FC-2393FFD1D6E9}"/>
                    </a:ext>
                  </a:extLst>
                </p:cNvPr>
                <p:cNvSpPr/>
                <p:nvPr/>
              </p:nvSpPr>
              <p:spPr>
                <a:xfrm>
                  <a:off x="401340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7" name="Ellipse 244">
                  <a:extLst>
                    <a:ext uri="{FF2B5EF4-FFF2-40B4-BE49-F238E27FC236}">
                      <a16:creationId xmlns:a16="http://schemas.microsoft.com/office/drawing/2014/main" id="{CBDE0AB2-A6AB-8222-8E8B-D317D9CC3177}"/>
                    </a:ext>
                  </a:extLst>
                </p:cNvPr>
                <p:cNvSpPr/>
                <p:nvPr/>
              </p:nvSpPr>
              <p:spPr>
                <a:xfrm>
                  <a:off x="430203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8" name="Ellipse 245">
                  <a:extLst>
                    <a:ext uri="{FF2B5EF4-FFF2-40B4-BE49-F238E27FC236}">
                      <a16:creationId xmlns:a16="http://schemas.microsoft.com/office/drawing/2014/main" id="{296AD21E-84AE-D056-D4D4-D05071CA3079}"/>
                    </a:ext>
                  </a:extLst>
                </p:cNvPr>
                <p:cNvSpPr/>
                <p:nvPr/>
              </p:nvSpPr>
              <p:spPr>
                <a:xfrm>
                  <a:off x="467020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9" name="Ellipse 246">
                  <a:extLst>
                    <a:ext uri="{FF2B5EF4-FFF2-40B4-BE49-F238E27FC236}">
                      <a16:creationId xmlns:a16="http://schemas.microsoft.com/office/drawing/2014/main" id="{EEE910C5-6D88-96EA-4EF5-C5D364C92C61}"/>
                    </a:ext>
                  </a:extLst>
                </p:cNvPr>
                <p:cNvSpPr/>
                <p:nvPr/>
              </p:nvSpPr>
              <p:spPr>
                <a:xfrm>
                  <a:off x="495884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0" name="Ellipse 247">
                  <a:extLst>
                    <a:ext uri="{FF2B5EF4-FFF2-40B4-BE49-F238E27FC236}">
                      <a16:creationId xmlns:a16="http://schemas.microsoft.com/office/drawing/2014/main" id="{89D01DBA-D418-7D02-4D99-48CC1E9DAC67}"/>
                    </a:ext>
                  </a:extLst>
                </p:cNvPr>
                <p:cNvSpPr/>
                <p:nvPr/>
              </p:nvSpPr>
              <p:spPr>
                <a:xfrm>
                  <a:off x="532701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1" name="Ellipse 248">
                  <a:extLst>
                    <a:ext uri="{FF2B5EF4-FFF2-40B4-BE49-F238E27FC236}">
                      <a16:creationId xmlns:a16="http://schemas.microsoft.com/office/drawing/2014/main" id="{5A88023D-DF33-6081-F857-7073D8B87810}"/>
                    </a:ext>
                  </a:extLst>
                </p:cNvPr>
                <p:cNvSpPr/>
                <p:nvPr/>
              </p:nvSpPr>
              <p:spPr>
                <a:xfrm>
                  <a:off x="561564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2" name="Ellipse 249">
                  <a:extLst>
                    <a:ext uri="{FF2B5EF4-FFF2-40B4-BE49-F238E27FC236}">
                      <a16:creationId xmlns:a16="http://schemas.microsoft.com/office/drawing/2014/main" id="{B26F9BE5-2C64-6002-B751-F09548067F78}"/>
                    </a:ext>
                  </a:extLst>
                </p:cNvPr>
                <p:cNvSpPr/>
                <p:nvPr/>
              </p:nvSpPr>
              <p:spPr>
                <a:xfrm>
                  <a:off x="598381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3" name="Ellipse 250">
                  <a:extLst>
                    <a:ext uri="{FF2B5EF4-FFF2-40B4-BE49-F238E27FC236}">
                      <a16:creationId xmlns:a16="http://schemas.microsoft.com/office/drawing/2014/main" id="{DA349B50-794D-127D-56E6-1FA3FD2F269F}"/>
                    </a:ext>
                  </a:extLst>
                </p:cNvPr>
                <p:cNvSpPr/>
                <p:nvPr/>
              </p:nvSpPr>
              <p:spPr>
                <a:xfrm>
                  <a:off x="627245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4" name="Ellipse 251">
                  <a:extLst>
                    <a:ext uri="{FF2B5EF4-FFF2-40B4-BE49-F238E27FC236}">
                      <a16:creationId xmlns:a16="http://schemas.microsoft.com/office/drawing/2014/main" id="{6D9A5435-2B04-3758-3346-25D3946B5A85}"/>
                    </a:ext>
                  </a:extLst>
                </p:cNvPr>
                <p:cNvSpPr/>
                <p:nvPr/>
              </p:nvSpPr>
              <p:spPr>
                <a:xfrm>
                  <a:off x="664062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5" name="Ellipse 252">
                  <a:extLst>
                    <a:ext uri="{FF2B5EF4-FFF2-40B4-BE49-F238E27FC236}">
                      <a16:creationId xmlns:a16="http://schemas.microsoft.com/office/drawing/2014/main" id="{3DD750CF-BD9A-E17F-E98B-AD4E7001A470}"/>
                    </a:ext>
                  </a:extLst>
                </p:cNvPr>
                <p:cNvSpPr/>
                <p:nvPr/>
              </p:nvSpPr>
              <p:spPr>
                <a:xfrm>
                  <a:off x="692925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6" name="Ellipse 253">
                  <a:extLst>
                    <a:ext uri="{FF2B5EF4-FFF2-40B4-BE49-F238E27FC236}">
                      <a16:creationId xmlns:a16="http://schemas.microsoft.com/office/drawing/2014/main" id="{2A4683D9-20C4-4654-70F8-6A9A008D563F}"/>
                    </a:ext>
                  </a:extLst>
                </p:cNvPr>
                <p:cNvSpPr/>
                <p:nvPr/>
              </p:nvSpPr>
              <p:spPr>
                <a:xfrm>
                  <a:off x="729742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7" name="Ellipse 254">
                  <a:extLst>
                    <a:ext uri="{FF2B5EF4-FFF2-40B4-BE49-F238E27FC236}">
                      <a16:creationId xmlns:a16="http://schemas.microsoft.com/office/drawing/2014/main" id="{C7CBC324-2BBE-5E3C-C975-F49F20F0A7A7}"/>
                    </a:ext>
                  </a:extLst>
                </p:cNvPr>
                <p:cNvSpPr/>
                <p:nvPr/>
              </p:nvSpPr>
              <p:spPr>
                <a:xfrm>
                  <a:off x="758606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8" name="Ellipse 255">
                  <a:extLst>
                    <a:ext uri="{FF2B5EF4-FFF2-40B4-BE49-F238E27FC236}">
                      <a16:creationId xmlns:a16="http://schemas.microsoft.com/office/drawing/2014/main" id="{24F4C12D-1A0B-98DA-7562-483B9C11CB69}"/>
                    </a:ext>
                  </a:extLst>
                </p:cNvPr>
                <p:cNvSpPr/>
                <p:nvPr/>
              </p:nvSpPr>
              <p:spPr>
                <a:xfrm>
                  <a:off x="795423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9" name="Ellipse 256">
                  <a:extLst>
                    <a:ext uri="{FF2B5EF4-FFF2-40B4-BE49-F238E27FC236}">
                      <a16:creationId xmlns:a16="http://schemas.microsoft.com/office/drawing/2014/main" id="{7A9CFBF8-F1EE-ACED-A1C8-53DE5316B95F}"/>
                    </a:ext>
                  </a:extLst>
                </p:cNvPr>
                <p:cNvSpPr/>
                <p:nvPr/>
              </p:nvSpPr>
              <p:spPr>
                <a:xfrm>
                  <a:off x="824286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91" name="Groupe 38">
                <a:extLst>
                  <a:ext uri="{FF2B5EF4-FFF2-40B4-BE49-F238E27FC236}">
                    <a16:creationId xmlns:a16="http://schemas.microsoft.com/office/drawing/2014/main" id="{89561B72-A2ED-4A10-F445-35959A431E5F}"/>
                  </a:ext>
                </a:extLst>
              </p:cNvPr>
              <p:cNvGrpSpPr/>
              <p:nvPr/>
            </p:nvGrpSpPr>
            <p:grpSpPr>
              <a:xfrm>
                <a:off x="1691680" y="1503383"/>
                <a:ext cx="6091534" cy="1749464"/>
                <a:chOff x="2051720" y="1390359"/>
                <a:chExt cx="6091534" cy="1749464"/>
              </a:xfrm>
            </p:grpSpPr>
            <p:grpSp>
              <p:nvGrpSpPr>
                <p:cNvPr id="101" name="Groupe 48">
                  <a:extLst>
                    <a:ext uri="{FF2B5EF4-FFF2-40B4-BE49-F238E27FC236}">
                      <a16:creationId xmlns:a16="http://schemas.microsoft.com/office/drawing/2014/main" id="{971C202E-1DAF-1731-F9FD-DBE0EA260463}"/>
                    </a:ext>
                  </a:extLst>
                </p:cNvPr>
                <p:cNvGrpSpPr/>
                <p:nvPr/>
              </p:nvGrpSpPr>
              <p:grpSpPr>
                <a:xfrm>
                  <a:off x="2051720" y="2418108"/>
                  <a:ext cx="6091534" cy="721715"/>
                  <a:chOff x="2051720" y="2418108"/>
                  <a:chExt cx="6091534" cy="721715"/>
                </a:xfrm>
              </p:grpSpPr>
              <p:grpSp>
                <p:nvGrpSpPr>
                  <p:cNvPr id="152" name="Groupe 99">
                    <a:extLst>
                      <a:ext uri="{FF2B5EF4-FFF2-40B4-BE49-F238E27FC236}">
                        <a16:creationId xmlns:a16="http://schemas.microsoft.com/office/drawing/2014/main" id="{0C47A015-D0B0-F3CC-8A67-FAC69E16E6A8}"/>
                      </a:ext>
                    </a:extLst>
                  </p:cNvPr>
                  <p:cNvGrpSpPr/>
                  <p:nvPr/>
                </p:nvGrpSpPr>
                <p:grpSpPr>
                  <a:xfrm>
                    <a:off x="2051720" y="2421593"/>
                    <a:ext cx="1170747" cy="714599"/>
                    <a:chOff x="2051720" y="2421593"/>
                    <a:chExt cx="1170747" cy="714599"/>
                  </a:xfrm>
                </p:grpSpPr>
                <p:sp>
                  <p:nvSpPr>
                    <p:cNvPr id="180" name="Ellipse 127">
                      <a:extLst>
                        <a:ext uri="{FF2B5EF4-FFF2-40B4-BE49-F238E27FC236}">
                          <a16:creationId xmlns:a16="http://schemas.microsoft.com/office/drawing/2014/main" id="{CA017D57-EE8A-F3D0-6514-DFF21D303399}"/>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1" name="Ellipse 128">
                      <a:extLst>
                        <a:ext uri="{FF2B5EF4-FFF2-40B4-BE49-F238E27FC236}">
                          <a16:creationId xmlns:a16="http://schemas.microsoft.com/office/drawing/2014/main" id="{311AB069-EB21-7894-9D44-8A89C25AC30C}"/>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2" name="Ellipse 129">
                      <a:extLst>
                        <a:ext uri="{FF2B5EF4-FFF2-40B4-BE49-F238E27FC236}">
                          <a16:creationId xmlns:a16="http://schemas.microsoft.com/office/drawing/2014/main" id="{0EB45380-4C2B-D045-9A30-DB54036A75C6}"/>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3" name="Ellipse 130">
                      <a:extLst>
                        <a:ext uri="{FF2B5EF4-FFF2-40B4-BE49-F238E27FC236}">
                          <a16:creationId xmlns:a16="http://schemas.microsoft.com/office/drawing/2014/main" id="{19E496F2-07D4-EC32-C430-0F555A017BE3}"/>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4" name="Ellipse 131">
                      <a:extLst>
                        <a:ext uri="{FF2B5EF4-FFF2-40B4-BE49-F238E27FC236}">
                          <a16:creationId xmlns:a16="http://schemas.microsoft.com/office/drawing/2014/main" id="{2FE8A613-C2A6-9239-C5D0-C347104E9452}"/>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5" name="Ellipse 132">
                      <a:extLst>
                        <a:ext uri="{FF2B5EF4-FFF2-40B4-BE49-F238E27FC236}">
                          <a16:creationId xmlns:a16="http://schemas.microsoft.com/office/drawing/2014/main" id="{C6CF5AC0-4C3F-1802-9F54-59AB2A22426C}"/>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3" name="Groupe 100">
                    <a:extLst>
                      <a:ext uri="{FF2B5EF4-FFF2-40B4-BE49-F238E27FC236}">
                        <a16:creationId xmlns:a16="http://schemas.microsoft.com/office/drawing/2014/main" id="{2ADEE9D0-2E3B-D715-BCC2-294B2D06A767}"/>
                      </a:ext>
                    </a:extLst>
                  </p:cNvPr>
                  <p:cNvGrpSpPr/>
                  <p:nvPr/>
                </p:nvGrpSpPr>
                <p:grpSpPr>
                  <a:xfrm>
                    <a:off x="3365330" y="2418108"/>
                    <a:ext cx="1170747" cy="714599"/>
                    <a:chOff x="2051720" y="2421593"/>
                    <a:chExt cx="1170747" cy="714599"/>
                  </a:xfrm>
                </p:grpSpPr>
                <p:sp>
                  <p:nvSpPr>
                    <p:cNvPr id="174" name="Ellipse 121">
                      <a:extLst>
                        <a:ext uri="{FF2B5EF4-FFF2-40B4-BE49-F238E27FC236}">
                          <a16:creationId xmlns:a16="http://schemas.microsoft.com/office/drawing/2014/main" id="{3D899802-4418-4454-4444-925FA5831048}"/>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5" name="Ellipse 122">
                      <a:extLst>
                        <a:ext uri="{FF2B5EF4-FFF2-40B4-BE49-F238E27FC236}">
                          <a16:creationId xmlns:a16="http://schemas.microsoft.com/office/drawing/2014/main" id="{D179166F-BED0-142A-60D6-54CB40669651}"/>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6" name="Ellipse 123">
                      <a:extLst>
                        <a:ext uri="{FF2B5EF4-FFF2-40B4-BE49-F238E27FC236}">
                          <a16:creationId xmlns:a16="http://schemas.microsoft.com/office/drawing/2014/main" id="{594E9362-78D1-4BFF-BAF3-2EA8F93D6C2D}"/>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7" name="Ellipse 124">
                      <a:extLst>
                        <a:ext uri="{FF2B5EF4-FFF2-40B4-BE49-F238E27FC236}">
                          <a16:creationId xmlns:a16="http://schemas.microsoft.com/office/drawing/2014/main" id="{E4362CBD-4327-BDDE-365B-399BBAEF2B76}"/>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8" name="Ellipse 125">
                      <a:extLst>
                        <a:ext uri="{FF2B5EF4-FFF2-40B4-BE49-F238E27FC236}">
                          <a16:creationId xmlns:a16="http://schemas.microsoft.com/office/drawing/2014/main" id="{33A7D861-5FC1-7CC9-BA92-6F525F5B91A6}"/>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9" name="Ellipse 126">
                      <a:extLst>
                        <a:ext uri="{FF2B5EF4-FFF2-40B4-BE49-F238E27FC236}">
                          <a16:creationId xmlns:a16="http://schemas.microsoft.com/office/drawing/2014/main" id="{2205F0EE-645C-4A99-6F89-D5B0D09F5B33}"/>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4" name="Groupe 101">
                    <a:extLst>
                      <a:ext uri="{FF2B5EF4-FFF2-40B4-BE49-F238E27FC236}">
                        <a16:creationId xmlns:a16="http://schemas.microsoft.com/office/drawing/2014/main" id="{698544A7-9B7F-F666-A4A2-AE555B19C6BC}"/>
                      </a:ext>
                    </a:extLst>
                  </p:cNvPr>
                  <p:cNvGrpSpPr/>
                  <p:nvPr/>
                </p:nvGrpSpPr>
                <p:grpSpPr>
                  <a:xfrm>
                    <a:off x="4690684" y="2418108"/>
                    <a:ext cx="1170747" cy="714599"/>
                    <a:chOff x="2051720" y="2421593"/>
                    <a:chExt cx="1170747" cy="714599"/>
                  </a:xfrm>
                </p:grpSpPr>
                <p:sp>
                  <p:nvSpPr>
                    <p:cNvPr id="168" name="Ellipse 115">
                      <a:extLst>
                        <a:ext uri="{FF2B5EF4-FFF2-40B4-BE49-F238E27FC236}">
                          <a16:creationId xmlns:a16="http://schemas.microsoft.com/office/drawing/2014/main" id="{E891A81D-6330-9BB7-E750-2606ACCA637E}"/>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9" name="Ellipse 116">
                      <a:extLst>
                        <a:ext uri="{FF2B5EF4-FFF2-40B4-BE49-F238E27FC236}">
                          <a16:creationId xmlns:a16="http://schemas.microsoft.com/office/drawing/2014/main" id="{4C4EDE21-FF18-9F0F-C465-934F16E0A201}"/>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0" name="Ellipse 117">
                      <a:extLst>
                        <a:ext uri="{FF2B5EF4-FFF2-40B4-BE49-F238E27FC236}">
                          <a16:creationId xmlns:a16="http://schemas.microsoft.com/office/drawing/2014/main" id="{F266308E-7B29-75DA-48BA-B9E2B1CFF605}"/>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1" name="Ellipse 118">
                      <a:extLst>
                        <a:ext uri="{FF2B5EF4-FFF2-40B4-BE49-F238E27FC236}">
                          <a16:creationId xmlns:a16="http://schemas.microsoft.com/office/drawing/2014/main" id="{DBB8080E-C50C-3264-C351-44F32E2A35B3}"/>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2" name="Ellipse 119">
                      <a:extLst>
                        <a:ext uri="{FF2B5EF4-FFF2-40B4-BE49-F238E27FC236}">
                          <a16:creationId xmlns:a16="http://schemas.microsoft.com/office/drawing/2014/main" id="{608BC9EA-0F4D-7A03-AE3C-FB78DE1806A7}"/>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3" name="Ellipse 120">
                      <a:extLst>
                        <a:ext uri="{FF2B5EF4-FFF2-40B4-BE49-F238E27FC236}">
                          <a16:creationId xmlns:a16="http://schemas.microsoft.com/office/drawing/2014/main" id="{2736F8C9-EEA1-964D-1788-D00EC8C2CC05}"/>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5" name="Groupe 102">
                    <a:extLst>
                      <a:ext uri="{FF2B5EF4-FFF2-40B4-BE49-F238E27FC236}">
                        <a16:creationId xmlns:a16="http://schemas.microsoft.com/office/drawing/2014/main" id="{4D04968D-EA7D-AF31-7C17-759B738C9AE8}"/>
                      </a:ext>
                    </a:extLst>
                  </p:cNvPr>
                  <p:cNvGrpSpPr/>
                  <p:nvPr/>
                </p:nvGrpSpPr>
                <p:grpSpPr>
                  <a:xfrm>
                    <a:off x="5991825" y="2421593"/>
                    <a:ext cx="1170747" cy="714599"/>
                    <a:chOff x="2051720" y="2421593"/>
                    <a:chExt cx="1170747" cy="714599"/>
                  </a:xfrm>
                </p:grpSpPr>
                <p:sp>
                  <p:nvSpPr>
                    <p:cNvPr id="162" name="Ellipse 109">
                      <a:extLst>
                        <a:ext uri="{FF2B5EF4-FFF2-40B4-BE49-F238E27FC236}">
                          <a16:creationId xmlns:a16="http://schemas.microsoft.com/office/drawing/2014/main" id="{03A5DB60-0C2B-326C-9E5A-FAEB251AF293}"/>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3" name="Ellipse 110">
                      <a:extLst>
                        <a:ext uri="{FF2B5EF4-FFF2-40B4-BE49-F238E27FC236}">
                          <a16:creationId xmlns:a16="http://schemas.microsoft.com/office/drawing/2014/main" id="{63AA49B7-D5F0-DFAE-791E-898BCE19D527}"/>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4" name="Ellipse 111">
                      <a:extLst>
                        <a:ext uri="{FF2B5EF4-FFF2-40B4-BE49-F238E27FC236}">
                          <a16:creationId xmlns:a16="http://schemas.microsoft.com/office/drawing/2014/main" id="{23DF8851-6C38-58B4-977B-375A86D75ED3}"/>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5" name="Ellipse 112">
                      <a:extLst>
                        <a:ext uri="{FF2B5EF4-FFF2-40B4-BE49-F238E27FC236}">
                          <a16:creationId xmlns:a16="http://schemas.microsoft.com/office/drawing/2014/main" id="{8BE1BE60-4454-6E31-A74B-4FF3C56E7CD9}"/>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6" name="Ellipse 113">
                      <a:extLst>
                        <a:ext uri="{FF2B5EF4-FFF2-40B4-BE49-F238E27FC236}">
                          <a16:creationId xmlns:a16="http://schemas.microsoft.com/office/drawing/2014/main" id="{3A5E412E-25B4-EF90-988E-92899F7E1499}"/>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7" name="Ellipse 114">
                      <a:extLst>
                        <a:ext uri="{FF2B5EF4-FFF2-40B4-BE49-F238E27FC236}">
                          <a16:creationId xmlns:a16="http://schemas.microsoft.com/office/drawing/2014/main" id="{50CFE242-6D0F-E605-4D4D-34A7155CC10B}"/>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6" name="Groupe 103">
                    <a:extLst>
                      <a:ext uri="{FF2B5EF4-FFF2-40B4-BE49-F238E27FC236}">
                        <a16:creationId xmlns:a16="http://schemas.microsoft.com/office/drawing/2014/main" id="{E50CAD86-E6CB-07EF-2311-C1971539E6A1}"/>
                      </a:ext>
                    </a:extLst>
                  </p:cNvPr>
                  <p:cNvGrpSpPr/>
                  <p:nvPr/>
                </p:nvGrpSpPr>
                <p:grpSpPr>
                  <a:xfrm>
                    <a:off x="7300910" y="2425224"/>
                    <a:ext cx="842344" cy="714599"/>
                    <a:chOff x="2051720" y="2421593"/>
                    <a:chExt cx="842344" cy="714599"/>
                  </a:xfrm>
                </p:grpSpPr>
                <p:sp>
                  <p:nvSpPr>
                    <p:cNvPr id="157" name="Ellipse 104">
                      <a:extLst>
                        <a:ext uri="{FF2B5EF4-FFF2-40B4-BE49-F238E27FC236}">
                          <a16:creationId xmlns:a16="http://schemas.microsoft.com/office/drawing/2014/main" id="{E6134300-8E70-9CE7-53B3-5161BA4BD46A}"/>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8" name="Ellipse 105">
                      <a:extLst>
                        <a:ext uri="{FF2B5EF4-FFF2-40B4-BE49-F238E27FC236}">
                          <a16:creationId xmlns:a16="http://schemas.microsoft.com/office/drawing/2014/main" id="{EA82BA81-B65E-ED6F-4B48-7E88E35C2B6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9" name="Ellipse 106">
                      <a:extLst>
                        <a:ext uri="{FF2B5EF4-FFF2-40B4-BE49-F238E27FC236}">
                          <a16:creationId xmlns:a16="http://schemas.microsoft.com/office/drawing/2014/main" id="{1000567C-83E9-592D-BFC2-6E96EAEC642C}"/>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0" name="Ellipse 107">
                      <a:extLst>
                        <a:ext uri="{FF2B5EF4-FFF2-40B4-BE49-F238E27FC236}">
                          <a16:creationId xmlns:a16="http://schemas.microsoft.com/office/drawing/2014/main" id="{5813C11F-0CA4-2A41-F880-ED82E139D9B8}"/>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1" name="Ellipse 108">
                      <a:extLst>
                        <a:ext uri="{FF2B5EF4-FFF2-40B4-BE49-F238E27FC236}">
                          <a16:creationId xmlns:a16="http://schemas.microsoft.com/office/drawing/2014/main" id="{8D587D10-A1F0-6A1F-A329-D041B43EFF1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nvGrpSpPr>
                <p:cNvPr id="102" name="Groupe 49">
                  <a:extLst>
                    <a:ext uri="{FF2B5EF4-FFF2-40B4-BE49-F238E27FC236}">
                      <a16:creationId xmlns:a16="http://schemas.microsoft.com/office/drawing/2014/main" id="{9CA7FB6C-54F5-B9D9-9420-0620A442CCDE}"/>
                    </a:ext>
                  </a:extLst>
                </p:cNvPr>
                <p:cNvGrpSpPr/>
                <p:nvPr/>
              </p:nvGrpSpPr>
              <p:grpSpPr>
                <a:xfrm>
                  <a:off x="2051720" y="1894116"/>
                  <a:ext cx="6083590" cy="471094"/>
                  <a:chOff x="2051720" y="2418108"/>
                  <a:chExt cx="6083590" cy="471094"/>
                </a:xfrm>
              </p:grpSpPr>
              <p:grpSp>
                <p:nvGrpSpPr>
                  <p:cNvPr id="128" name="Groupe 75">
                    <a:extLst>
                      <a:ext uri="{FF2B5EF4-FFF2-40B4-BE49-F238E27FC236}">
                        <a16:creationId xmlns:a16="http://schemas.microsoft.com/office/drawing/2014/main" id="{27F400BD-AB51-7B2C-4102-8B15980E2295}"/>
                      </a:ext>
                    </a:extLst>
                  </p:cNvPr>
                  <p:cNvGrpSpPr/>
                  <p:nvPr/>
                </p:nvGrpSpPr>
                <p:grpSpPr>
                  <a:xfrm>
                    <a:off x="2051720" y="2421593"/>
                    <a:ext cx="1170747" cy="463978"/>
                    <a:chOff x="2051720" y="2421593"/>
                    <a:chExt cx="1170747" cy="463978"/>
                  </a:xfrm>
                </p:grpSpPr>
                <p:sp>
                  <p:nvSpPr>
                    <p:cNvPr id="148" name="Ellipse 95">
                      <a:extLst>
                        <a:ext uri="{FF2B5EF4-FFF2-40B4-BE49-F238E27FC236}">
                          <a16:creationId xmlns:a16="http://schemas.microsoft.com/office/drawing/2014/main" id="{ABD405A4-D5F1-D534-C7CA-D522A176C66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9" name="Ellipse 96">
                      <a:extLst>
                        <a:ext uri="{FF2B5EF4-FFF2-40B4-BE49-F238E27FC236}">
                          <a16:creationId xmlns:a16="http://schemas.microsoft.com/office/drawing/2014/main" id="{3518FA0C-3C80-CA5A-C32A-0D58B84ED5FC}"/>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0" name="Ellipse 97">
                      <a:extLst>
                        <a:ext uri="{FF2B5EF4-FFF2-40B4-BE49-F238E27FC236}">
                          <a16:creationId xmlns:a16="http://schemas.microsoft.com/office/drawing/2014/main" id="{78B56E6C-E77C-6D7A-DBA2-57876B5EA8F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1" name="Ellipse 98">
                      <a:extLst>
                        <a:ext uri="{FF2B5EF4-FFF2-40B4-BE49-F238E27FC236}">
                          <a16:creationId xmlns:a16="http://schemas.microsoft.com/office/drawing/2014/main" id="{BBA7CDFB-84BF-EF27-0C6F-B32B30D3A295}"/>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29" name="Groupe 76">
                    <a:extLst>
                      <a:ext uri="{FF2B5EF4-FFF2-40B4-BE49-F238E27FC236}">
                        <a16:creationId xmlns:a16="http://schemas.microsoft.com/office/drawing/2014/main" id="{62AAEB77-12B3-0AC5-C5E3-7B11FE3E05DE}"/>
                      </a:ext>
                    </a:extLst>
                  </p:cNvPr>
                  <p:cNvGrpSpPr/>
                  <p:nvPr/>
                </p:nvGrpSpPr>
                <p:grpSpPr>
                  <a:xfrm>
                    <a:off x="3365330" y="2418108"/>
                    <a:ext cx="1170747" cy="463978"/>
                    <a:chOff x="2051720" y="2421593"/>
                    <a:chExt cx="1170747" cy="463978"/>
                  </a:xfrm>
                </p:grpSpPr>
                <p:sp>
                  <p:nvSpPr>
                    <p:cNvPr id="144" name="Ellipse 91">
                      <a:extLst>
                        <a:ext uri="{FF2B5EF4-FFF2-40B4-BE49-F238E27FC236}">
                          <a16:creationId xmlns:a16="http://schemas.microsoft.com/office/drawing/2014/main" id="{757D1F5C-6472-4190-7CCC-3C43C2F696A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5" name="Ellipse 92">
                      <a:extLst>
                        <a:ext uri="{FF2B5EF4-FFF2-40B4-BE49-F238E27FC236}">
                          <a16:creationId xmlns:a16="http://schemas.microsoft.com/office/drawing/2014/main" id="{EA75CFF9-2464-6663-5E98-8115FF7F2CD2}"/>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6" name="Ellipse 93">
                      <a:extLst>
                        <a:ext uri="{FF2B5EF4-FFF2-40B4-BE49-F238E27FC236}">
                          <a16:creationId xmlns:a16="http://schemas.microsoft.com/office/drawing/2014/main" id="{638A2CD5-8571-9B15-4CE3-DF3C1B6E1EF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7" name="Ellipse 94">
                      <a:extLst>
                        <a:ext uri="{FF2B5EF4-FFF2-40B4-BE49-F238E27FC236}">
                          <a16:creationId xmlns:a16="http://schemas.microsoft.com/office/drawing/2014/main" id="{D0D2AC55-2AC5-6BAF-D844-1465DD07CBD3}"/>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0" name="Groupe 77">
                    <a:extLst>
                      <a:ext uri="{FF2B5EF4-FFF2-40B4-BE49-F238E27FC236}">
                        <a16:creationId xmlns:a16="http://schemas.microsoft.com/office/drawing/2014/main" id="{6061EEF4-4E9E-0C29-5EB2-48458E899BF5}"/>
                      </a:ext>
                    </a:extLst>
                  </p:cNvPr>
                  <p:cNvGrpSpPr/>
                  <p:nvPr/>
                </p:nvGrpSpPr>
                <p:grpSpPr>
                  <a:xfrm>
                    <a:off x="4690684" y="2418108"/>
                    <a:ext cx="1170747" cy="463978"/>
                    <a:chOff x="2051720" y="2421593"/>
                    <a:chExt cx="1170747" cy="463978"/>
                  </a:xfrm>
                </p:grpSpPr>
                <p:sp>
                  <p:nvSpPr>
                    <p:cNvPr id="140" name="Ellipse 87">
                      <a:extLst>
                        <a:ext uri="{FF2B5EF4-FFF2-40B4-BE49-F238E27FC236}">
                          <a16:creationId xmlns:a16="http://schemas.microsoft.com/office/drawing/2014/main" id="{B44FEB5B-CC58-26F8-CBAD-E9522A3730C0}"/>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1" name="Ellipse 88">
                      <a:extLst>
                        <a:ext uri="{FF2B5EF4-FFF2-40B4-BE49-F238E27FC236}">
                          <a16:creationId xmlns:a16="http://schemas.microsoft.com/office/drawing/2014/main" id="{845F64CF-0BB4-2D48-D00D-51CA0237EBD2}"/>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2" name="Ellipse 89">
                      <a:extLst>
                        <a:ext uri="{FF2B5EF4-FFF2-40B4-BE49-F238E27FC236}">
                          <a16:creationId xmlns:a16="http://schemas.microsoft.com/office/drawing/2014/main" id="{638B7F16-4F54-B3D7-1B9A-75BAB8BA4F33}"/>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3" name="Ellipse 90">
                      <a:extLst>
                        <a:ext uri="{FF2B5EF4-FFF2-40B4-BE49-F238E27FC236}">
                          <a16:creationId xmlns:a16="http://schemas.microsoft.com/office/drawing/2014/main" id="{FCDB9C47-DB5D-41D6-2555-3BB180A0EE90}"/>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1" name="Groupe 78">
                    <a:extLst>
                      <a:ext uri="{FF2B5EF4-FFF2-40B4-BE49-F238E27FC236}">
                        <a16:creationId xmlns:a16="http://schemas.microsoft.com/office/drawing/2014/main" id="{BC2C61D1-F62C-6A76-F824-061570F64137}"/>
                      </a:ext>
                    </a:extLst>
                  </p:cNvPr>
                  <p:cNvGrpSpPr/>
                  <p:nvPr/>
                </p:nvGrpSpPr>
                <p:grpSpPr>
                  <a:xfrm>
                    <a:off x="5991825" y="2421593"/>
                    <a:ext cx="1170747" cy="463978"/>
                    <a:chOff x="2051720" y="2421593"/>
                    <a:chExt cx="1170747" cy="463978"/>
                  </a:xfrm>
                </p:grpSpPr>
                <p:sp>
                  <p:nvSpPr>
                    <p:cNvPr id="136" name="Ellipse 83">
                      <a:extLst>
                        <a:ext uri="{FF2B5EF4-FFF2-40B4-BE49-F238E27FC236}">
                          <a16:creationId xmlns:a16="http://schemas.microsoft.com/office/drawing/2014/main" id="{AD464D7E-2D9D-383E-4DF3-FD51C9BDCAC0}"/>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7" name="Ellipse 84">
                      <a:extLst>
                        <a:ext uri="{FF2B5EF4-FFF2-40B4-BE49-F238E27FC236}">
                          <a16:creationId xmlns:a16="http://schemas.microsoft.com/office/drawing/2014/main" id="{5CF6C8FC-C3A3-965E-2D85-13A44B3FCE51}"/>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8" name="Ellipse 85">
                      <a:extLst>
                        <a:ext uri="{FF2B5EF4-FFF2-40B4-BE49-F238E27FC236}">
                          <a16:creationId xmlns:a16="http://schemas.microsoft.com/office/drawing/2014/main" id="{4109DB0C-7589-12C6-BE96-1AD3FA6A5D60}"/>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9" name="Ellipse 86">
                      <a:extLst>
                        <a:ext uri="{FF2B5EF4-FFF2-40B4-BE49-F238E27FC236}">
                          <a16:creationId xmlns:a16="http://schemas.microsoft.com/office/drawing/2014/main" id="{ED3A9028-5947-9B0A-53EC-0DF9CF9E1F6C}"/>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2" name="Groupe 79">
                    <a:extLst>
                      <a:ext uri="{FF2B5EF4-FFF2-40B4-BE49-F238E27FC236}">
                        <a16:creationId xmlns:a16="http://schemas.microsoft.com/office/drawing/2014/main" id="{D50700B9-BE6F-CA40-92C9-786898B49668}"/>
                      </a:ext>
                    </a:extLst>
                  </p:cNvPr>
                  <p:cNvGrpSpPr/>
                  <p:nvPr/>
                </p:nvGrpSpPr>
                <p:grpSpPr>
                  <a:xfrm>
                    <a:off x="7300910" y="2425224"/>
                    <a:ext cx="834400" cy="463978"/>
                    <a:chOff x="2051720" y="2421593"/>
                    <a:chExt cx="834400" cy="463978"/>
                  </a:xfrm>
                </p:grpSpPr>
                <p:sp>
                  <p:nvSpPr>
                    <p:cNvPr id="133" name="Ellipse 80">
                      <a:extLst>
                        <a:ext uri="{FF2B5EF4-FFF2-40B4-BE49-F238E27FC236}">
                          <a16:creationId xmlns:a16="http://schemas.microsoft.com/office/drawing/2014/main" id="{1516C704-B3FB-A130-72D9-8CEA41AA2D38}"/>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4" name="Ellipse 81">
                      <a:extLst>
                        <a:ext uri="{FF2B5EF4-FFF2-40B4-BE49-F238E27FC236}">
                          <a16:creationId xmlns:a16="http://schemas.microsoft.com/office/drawing/2014/main" id="{EEB83820-2B05-681E-F2A4-A24A4908B2F1}"/>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5" name="Ellipse 82">
                      <a:extLst>
                        <a:ext uri="{FF2B5EF4-FFF2-40B4-BE49-F238E27FC236}">
                          <a16:creationId xmlns:a16="http://schemas.microsoft.com/office/drawing/2014/main" id="{68FB15C1-D600-BD63-0EE5-884D3FD5984F}"/>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nvGrpSpPr>
                <p:cNvPr id="103" name="Groupe 50">
                  <a:extLst>
                    <a:ext uri="{FF2B5EF4-FFF2-40B4-BE49-F238E27FC236}">
                      <a16:creationId xmlns:a16="http://schemas.microsoft.com/office/drawing/2014/main" id="{72A301C6-F97E-5834-0B2A-D2156FD2C9C4}"/>
                    </a:ext>
                  </a:extLst>
                </p:cNvPr>
                <p:cNvGrpSpPr/>
                <p:nvPr/>
              </p:nvGrpSpPr>
              <p:grpSpPr>
                <a:xfrm>
                  <a:off x="2059664" y="1390359"/>
                  <a:ext cx="6083590" cy="471094"/>
                  <a:chOff x="2051720" y="2418108"/>
                  <a:chExt cx="6083590" cy="471094"/>
                </a:xfrm>
              </p:grpSpPr>
              <p:grpSp>
                <p:nvGrpSpPr>
                  <p:cNvPr id="104" name="Groupe 51">
                    <a:extLst>
                      <a:ext uri="{FF2B5EF4-FFF2-40B4-BE49-F238E27FC236}">
                        <a16:creationId xmlns:a16="http://schemas.microsoft.com/office/drawing/2014/main" id="{BF492239-EEC5-77B3-0F20-019D6A23DDD4}"/>
                      </a:ext>
                    </a:extLst>
                  </p:cNvPr>
                  <p:cNvGrpSpPr/>
                  <p:nvPr/>
                </p:nvGrpSpPr>
                <p:grpSpPr>
                  <a:xfrm>
                    <a:off x="2051720" y="2421593"/>
                    <a:ext cx="1170747" cy="463978"/>
                    <a:chOff x="2051720" y="2421593"/>
                    <a:chExt cx="1170747" cy="463978"/>
                  </a:xfrm>
                </p:grpSpPr>
                <p:sp>
                  <p:nvSpPr>
                    <p:cNvPr id="124" name="Ellipse 71">
                      <a:extLst>
                        <a:ext uri="{FF2B5EF4-FFF2-40B4-BE49-F238E27FC236}">
                          <a16:creationId xmlns:a16="http://schemas.microsoft.com/office/drawing/2014/main" id="{928DAF9D-B058-5165-C198-35D7E6C799C8}"/>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5" name="Ellipse 72">
                      <a:extLst>
                        <a:ext uri="{FF2B5EF4-FFF2-40B4-BE49-F238E27FC236}">
                          <a16:creationId xmlns:a16="http://schemas.microsoft.com/office/drawing/2014/main" id="{305908CB-3A67-5AB0-DD18-B8CD88B438D1}"/>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6" name="Ellipse 73">
                      <a:extLst>
                        <a:ext uri="{FF2B5EF4-FFF2-40B4-BE49-F238E27FC236}">
                          <a16:creationId xmlns:a16="http://schemas.microsoft.com/office/drawing/2014/main" id="{F3CD0C69-9A01-D9FC-AADC-5B60508AF073}"/>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7" name="Ellipse 74">
                      <a:extLst>
                        <a:ext uri="{FF2B5EF4-FFF2-40B4-BE49-F238E27FC236}">
                          <a16:creationId xmlns:a16="http://schemas.microsoft.com/office/drawing/2014/main" id="{286F0F7B-7569-8A42-7CC3-74C7E94F7DD8}"/>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5" name="Groupe 52">
                    <a:extLst>
                      <a:ext uri="{FF2B5EF4-FFF2-40B4-BE49-F238E27FC236}">
                        <a16:creationId xmlns:a16="http://schemas.microsoft.com/office/drawing/2014/main" id="{D2CD6AB5-8746-DEC4-38C1-A04CDFF6B74E}"/>
                      </a:ext>
                    </a:extLst>
                  </p:cNvPr>
                  <p:cNvGrpSpPr/>
                  <p:nvPr/>
                </p:nvGrpSpPr>
                <p:grpSpPr>
                  <a:xfrm>
                    <a:off x="3365330" y="2418108"/>
                    <a:ext cx="1170747" cy="463978"/>
                    <a:chOff x="2051720" y="2421593"/>
                    <a:chExt cx="1170747" cy="463978"/>
                  </a:xfrm>
                </p:grpSpPr>
                <p:sp>
                  <p:nvSpPr>
                    <p:cNvPr id="120" name="Ellipse 67">
                      <a:extLst>
                        <a:ext uri="{FF2B5EF4-FFF2-40B4-BE49-F238E27FC236}">
                          <a16:creationId xmlns:a16="http://schemas.microsoft.com/office/drawing/2014/main" id="{63D7FB42-A9CA-D9C8-1EE6-239D07CEE667}"/>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1" name="Ellipse 68">
                      <a:extLst>
                        <a:ext uri="{FF2B5EF4-FFF2-40B4-BE49-F238E27FC236}">
                          <a16:creationId xmlns:a16="http://schemas.microsoft.com/office/drawing/2014/main" id="{1D41BD8C-10A2-0ED1-0443-C3AA8E3CCD30}"/>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2" name="Ellipse 69">
                      <a:extLst>
                        <a:ext uri="{FF2B5EF4-FFF2-40B4-BE49-F238E27FC236}">
                          <a16:creationId xmlns:a16="http://schemas.microsoft.com/office/drawing/2014/main" id="{8E1DBF43-C73C-1D1D-84E3-5D70200394EF}"/>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3" name="Ellipse 70">
                      <a:extLst>
                        <a:ext uri="{FF2B5EF4-FFF2-40B4-BE49-F238E27FC236}">
                          <a16:creationId xmlns:a16="http://schemas.microsoft.com/office/drawing/2014/main" id="{6E63AC77-05DA-437A-C7F6-A1E808A92F31}"/>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6" name="Groupe 53">
                    <a:extLst>
                      <a:ext uri="{FF2B5EF4-FFF2-40B4-BE49-F238E27FC236}">
                        <a16:creationId xmlns:a16="http://schemas.microsoft.com/office/drawing/2014/main" id="{9F5F19C0-CE68-818A-77A3-9AF4A59C710A}"/>
                      </a:ext>
                    </a:extLst>
                  </p:cNvPr>
                  <p:cNvGrpSpPr/>
                  <p:nvPr/>
                </p:nvGrpSpPr>
                <p:grpSpPr>
                  <a:xfrm>
                    <a:off x="4690684" y="2418108"/>
                    <a:ext cx="1170747" cy="463978"/>
                    <a:chOff x="2051720" y="2421593"/>
                    <a:chExt cx="1170747" cy="463978"/>
                  </a:xfrm>
                </p:grpSpPr>
                <p:sp>
                  <p:nvSpPr>
                    <p:cNvPr id="116" name="Ellipse 63">
                      <a:extLst>
                        <a:ext uri="{FF2B5EF4-FFF2-40B4-BE49-F238E27FC236}">
                          <a16:creationId xmlns:a16="http://schemas.microsoft.com/office/drawing/2014/main" id="{DDC737BF-A9BE-9A74-5DD7-D753327517FB}"/>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7" name="Ellipse 64">
                      <a:extLst>
                        <a:ext uri="{FF2B5EF4-FFF2-40B4-BE49-F238E27FC236}">
                          <a16:creationId xmlns:a16="http://schemas.microsoft.com/office/drawing/2014/main" id="{28171611-E81F-7CFA-A702-36EB2DB5292F}"/>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8" name="Ellipse 65">
                      <a:extLst>
                        <a:ext uri="{FF2B5EF4-FFF2-40B4-BE49-F238E27FC236}">
                          <a16:creationId xmlns:a16="http://schemas.microsoft.com/office/drawing/2014/main" id="{ECDBC5B7-4ABE-2876-6290-D57333BD2C81}"/>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9" name="Ellipse 66">
                      <a:extLst>
                        <a:ext uri="{FF2B5EF4-FFF2-40B4-BE49-F238E27FC236}">
                          <a16:creationId xmlns:a16="http://schemas.microsoft.com/office/drawing/2014/main" id="{0E79B769-9440-3983-92BB-63A04D8EFE97}"/>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7" name="Groupe 54">
                    <a:extLst>
                      <a:ext uri="{FF2B5EF4-FFF2-40B4-BE49-F238E27FC236}">
                        <a16:creationId xmlns:a16="http://schemas.microsoft.com/office/drawing/2014/main" id="{A62F3677-9993-990A-CD1D-1F3B0DC8379E}"/>
                      </a:ext>
                    </a:extLst>
                  </p:cNvPr>
                  <p:cNvGrpSpPr/>
                  <p:nvPr/>
                </p:nvGrpSpPr>
                <p:grpSpPr>
                  <a:xfrm>
                    <a:off x="5991825" y="2421593"/>
                    <a:ext cx="1170747" cy="463978"/>
                    <a:chOff x="2051720" y="2421593"/>
                    <a:chExt cx="1170747" cy="463978"/>
                  </a:xfrm>
                </p:grpSpPr>
                <p:sp>
                  <p:nvSpPr>
                    <p:cNvPr id="112" name="Ellipse 59">
                      <a:extLst>
                        <a:ext uri="{FF2B5EF4-FFF2-40B4-BE49-F238E27FC236}">
                          <a16:creationId xmlns:a16="http://schemas.microsoft.com/office/drawing/2014/main" id="{5DF829D4-00FD-F2CE-44FB-C0446BCD55C3}"/>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3" name="Ellipse 60">
                      <a:extLst>
                        <a:ext uri="{FF2B5EF4-FFF2-40B4-BE49-F238E27FC236}">
                          <a16:creationId xmlns:a16="http://schemas.microsoft.com/office/drawing/2014/main" id="{A672AE8F-58AC-8148-3684-44EA6BAB3EAF}"/>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4" name="Ellipse 61">
                      <a:extLst>
                        <a:ext uri="{FF2B5EF4-FFF2-40B4-BE49-F238E27FC236}">
                          <a16:creationId xmlns:a16="http://schemas.microsoft.com/office/drawing/2014/main" id="{97DFD498-D3A2-8720-7EF8-F995D9C05EE3}"/>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5" name="Ellipse 62">
                      <a:extLst>
                        <a:ext uri="{FF2B5EF4-FFF2-40B4-BE49-F238E27FC236}">
                          <a16:creationId xmlns:a16="http://schemas.microsoft.com/office/drawing/2014/main" id="{ED0F1AA4-EEF5-DD92-1B5F-7F6497C4C08A}"/>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8" name="Groupe 55">
                    <a:extLst>
                      <a:ext uri="{FF2B5EF4-FFF2-40B4-BE49-F238E27FC236}">
                        <a16:creationId xmlns:a16="http://schemas.microsoft.com/office/drawing/2014/main" id="{3F13F20B-8815-6163-2A9C-80EB23F616A2}"/>
                      </a:ext>
                    </a:extLst>
                  </p:cNvPr>
                  <p:cNvGrpSpPr/>
                  <p:nvPr/>
                </p:nvGrpSpPr>
                <p:grpSpPr>
                  <a:xfrm>
                    <a:off x="7300910" y="2425224"/>
                    <a:ext cx="834400" cy="463978"/>
                    <a:chOff x="2051720" y="2421593"/>
                    <a:chExt cx="834400" cy="463978"/>
                  </a:xfrm>
                </p:grpSpPr>
                <p:sp>
                  <p:nvSpPr>
                    <p:cNvPr id="109" name="Ellipse 56">
                      <a:extLst>
                        <a:ext uri="{FF2B5EF4-FFF2-40B4-BE49-F238E27FC236}">
                          <a16:creationId xmlns:a16="http://schemas.microsoft.com/office/drawing/2014/main" id="{3EFE391F-779D-C438-1523-589EDC41C8A3}"/>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0" name="Ellipse 57">
                      <a:extLst>
                        <a:ext uri="{FF2B5EF4-FFF2-40B4-BE49-F238E27FC236}">
                          <a16:creationId xmlns:a16="http://schemas.microsoft.com/office/drawing/2014/main" id="{E9370ACB-E88C-C9C1-F2FB-E730B66BC633}"/>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1" name="Ellipse 58">
                      <a:extLst>
                        <a:ext uri="{FF2B5EF4-FFF2-40B4-BE49-F238E27FC236}">
                          <a16:creationId xmlns:a16="http://schemas.microsoft.com/office/drawing/2014/main" id="{7F08933A-1CF6-E948-4E90-F937199A3E16}"/>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sp>
            <p:nvSpPr>
              <p:cNvPr id="92" name="Ellipse 39">
                <a:extLst>
                  <a:ext uri="{FF2B5EF4-FFF2-40B4-BE49-F238E27FC236}">
                    <a16:creationId xmlns:a16="http://schemas.microsoft.com/office/drawing/2014/main" id="{538E7709-1D9E-BEFE-89E0-2299897337CB}"/>
                  </a:ext>
                </a:extLst>
              </p:cNvPr>
              <p:cNvSpPr/>
              <p:nvPr/>
            </p:nvSpPr>
            <p:spPr>
              <a:xfrm>
                <a:off x="172719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3" name="Ellipse 40">
                <a:extLst>
                  <a:ext uri="{FF2B5EF4-FFF2-40B4-BE49-F238E27FC236}">
                    <a16:creationId xmlns:a16="http://schemas.microsoft.com/office/drawing/2014/main" id="{CC4D3EE8-B077-F388-E838-CCC5D1F0AEEB}"/>
                  </a:ext>
                </a:extLst>
              </p:cNvPr>
              <p:cNvSpPr/>
              <p:nvPr/>
            </p:nvSpPr>
            <p:spPr>
              <a:xfrm>
                <a:off x="238399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4" name="Ellipse 41">
                <a:extLst>
                  <a:ext uri="{FF2B5EF4-FFF2-40B4-BE49-F238E27FC236}">
                    <a16:creationId xmlns:a16="http://schemas.microsoft.com/office/drawing/2014/main" id="{7322648F-4C10-B889-06F1-4CB2C326765E}"/>
                  </a:ext>
                </a:extLst>
              </p:cNvPr>
              <p:cNvSpPr/>
              <p:nvPr/>
            </p:nvSpPr>
            <p:spPr>
              <a:xfrm>
                <a:off x="304080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5" name="Ellipse 42">
                <a:extLst>
                  <a:ext uri="{FF2B5EF4-FFF2-40B4-BE49-F238E27FC236}">
                    <a16:creationId xmlns:a16="http://schemas.microsoft.com/office/drawing/2014/main" id="{57C20182-88E5-39E9-7601-93AD284D5BF6}"/>
                  </a:ext>
                </a:extLst>
              </p:cNvPr>
              <p:cNvSpPr/>
              <p:nvPr/>
            </p:nvSpPr>
            <p:spPr>
              <a:xfrm>
                <a:off x="369760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6" name="Ellipse 43">
                <a:extLst>
                  <a:ext uri="{FF2B5EF4-FFF2-40B4-BE49-F238E27FC236}">
                    <a16:creationId xmlns:a16="http://schemas.microsoft.com/office/drawing/2014/main" id="{688B2B39-4E1D-5361-F79B-55182CE8814A}"/>
                  </a:ext>
                </a:extLst>
              </p:cNvPr>
              <p:cNvSpPr/>
              <p:nvPr/>
            </p:nvSpPr>
            <p:spPr>
              <a:xfrm>
                <a:off x="435441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7" name="Ellipse 44">
                <a:extLst>
                  <a:ext uri="{FF2B5EF4-FFF2-40B4-BE49-F238E27FC236}">
                    <a16:creationId xmlns:a16="http://schemas.microsoft.com/office/drawing/2014/main" id="{5144F841-73BC-8C11-FB86-4C7DE7150283}"/>
                  </a:ext>
                </a:extLst>
              </p:cNvPr>
              <p:cNvSpPr/>
              <p:nvPr/>
            </p:nvSpPr>
            <p:spPr>
              <a:xfrm>
                <a:off x="501121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8" name="Ellipse 45">
                <a:extLst>
                  <a:ext uri="{FF2B5EF4-FFF2-40B4-BE49-F238E27FC236}">
                    <a16:creationId xmlns:a16="http://schemas.microsoft.com/office/drawing/2014/main" id="{377B7C8A-517F-CE8D-A28D-0CA40ABDB30F}"/>
                  </a:ext>
                </a:extLst>
              </p:cNvPr>
              <p:cNvSpPr/>
              <p:nvPr/>
            </p:nvSpPr>
            <p:spPr>
              <a:xfrm>
                <a:off x="566802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9" name="Ellipse 46">
                <a:extLst>
                  <a:ext uri="{FF2B5EF4-FFF2-40B4-BE49-F238E27FC236}">
                    <a16:creationId xmlns:a16="http://schemas.microsoft.com/office/drawing/2014/main" id="{647A6408-4A07-3848-DE94-C721910B084D}"/>
                  </a:ext>
                </a:extLst>
              </p:cNvPr>
              <p:cNvSpPr/>
              <p:nvPr/>
            </p:nvSpPr>
            <p:spPr>
              <a:xfrm>
                <a:off x="632482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00" name="Ellipse 47">
                <a:extLst>
                  <a:ext uri="{FF2B5EF4-FFF2-40B4-BE49-F238E27FC236}">
                    <a16:creationId xmlns:a16="http://schemas.microsoft.com/office/drawing/2014/main" id="{294E1032-D009-3A2F-65DE-0F82687F2099}"/>
                  </a:ext>
                </a:extLst>
              </p:cNvPr>
              <p:cNvSpPr/>
              <p:nvPr/>
            </p:nvSpPr>
            <p:spPr>
              <a:xfrm>
                <a:off x="763843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sp>
          <p:nvSpPr>
            <p:cNvPr id="66" name="ZoneTexte 257">
              <a:extLst>
                <a:ext uri="{FF2B5EF4-FFF2-40B4-BE49-F238E27FC236}">
                  <a16:creationId xmlns:a16="http://schemas.microsoft.com/office/drawing/2014/main" id="{4001835E-C9DC-5B75-9B7E-AD9E0FA01CBD}"/>
                </a:ext>
              </a:extLst>
            </p:cNvPr>
            <p:cNvSpPr txBox="1"/>
            <p:nvPr/>
          </p:nvSpPr>
          <p:spPr>
            <a:xfrm>
              <a:off x="2085678" y="6228392"/>
              <a:ext cx="465989" cy="621783"/>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Fe</a:t>
              </a:r>
            </a:p>
          </p:txBody>
        </p:sp>
        <p:sp>
          <p:nvSpPr>
            <p:cNvPr id="67" name="Accolade ouvrante 258">
              <a:extLst>
                <a:ext uri="{FF2B5EF4-FFF2-40B4-BE49-F238E27FC236}">
                  <a16:creationId xmlns:a16="http://schemas.microsoft.com/office/drawing/2014/main" id="{79E25858-8320-405C-A5FD-7B0663F7D69A}"/>
                </a:ext>
              </a:extLst>
            </p:cNvPr>
            <p:cNvSpPr/>
            <p:nvPr/>
          </p:nvSpPr>
          <p:spPr>
            <a:xfrm>
              <a:off x="2514520" y="6110226"/>
              <a:ext cx="138983" cy="690143"/>
            </a:xfrm>
            <a:prstGeom prst="leftBrace">
              <a:avLst>
                <a:gd name="adj1" fmla="val 29188"/>
                <a:gd name="adj2" fmla="val 50000"/>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fr-FR" sz="1227"/>
            </a:p>
          </p:txBody>
        </p:sp>
        <p:sp>
          <p:nvSpPr>
            <p:cNvPr id="68" name="Accolade ouvrante 259">
              <a:extLst>
                <a:ext uri="{FF2B5EF4-FFF2-40B4-BE49-F238E27FC236}">
                  <a16:creationId xmlns:a16="http://schemas.microsoft.com/office/drawing/2014/main" id="{2E73E31A-FEA0-B11A-1F72-51DE51BC23A7}"/>
                </a:ext>
              </a:extLst>
            </p:cNvPr>
            <p:cNvSpPr/>
            <p:nvPr/>
          </p:nvSpPr>
          <p:spPr>
            <a:xfrm>
              <a:off x="2514520" y="6977673"/>
              <a:ext cx="138983" cy="1414183"/>
            </a:xfrm>
            <a:prstGeom prst="leftBrace">
              <a:avLst>
                <a:gd name="adj1" fmla="val 29188"/>
                <a:gd name="adj2" fmla="val 50000"/>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fr-FR" sz="1227"/>
            </a:p>
          </p:txBody>
        </p:sp>
        <p:sp>
          <p:nvSpPr>
            <p:cNvPr id="69" name="ZoneTexte 260">
              <a:extLst>
                <a:ext uri="{FF2B5EF4-FFF2-40B4-BE49-F238E27FC236}">
                  <a16:creationId xmlns:a16="http://schemas.microsoft.com/office/drawing/2014/main" id="{E9EE6493-8953-86E5-3DEB-752E0E7E2C8B}"/>
                </a:ext>
              </a:extLst>
            </p:cNvPr>
            <p:cNvSpPr txBox="1"/>
            <p:nvPr/>
          </p:nvSpPr>
          <p:spPr>
            <a:xfrm>
              <a:off x="1161491" y="6579226"/>
              <a:ext cx="1597055" cy="371968"/>
            </a:xfrm>
            <a:prstGeom prst="rect">
              <a:avLst/>
            </a:prstGeom>
            <a:noFill/>
          </p:spPr>
          <p:txBody>
            <a:bodyPr wrap="square" rtlCol="0">
              <a:spAutoFit/>
            </a:bodyPr>
            <a:lstStyle/>
            <a:p>
              <a:r>
                <a:rPr lang="fr-FR" sz="1227" b="1" dirty="0" err="1">
                  <a:ln w="9525">
                    <a:solidFill>
                      <a:schemeClr val="bg1"/>
                    </a:solidFill>
                    <a:prstDash val="solid"/>
                  </a:ln>
                  <a:effectLst>
                    <a:outerShdw blurRad="12700" dist="38100" dir="2700000" algn="tl" rotWithShape="0">
                      <a:schemeClr val="bg1">
                        <a:lumMod val="50000"/>
                      </a:schemeClr>
                    </a:outerShdw>
                  </a:effectLst>
                </a:rPr>
                <a:t>FeO</a:t>
              </a:r>
              <a:r>
                <a:rPr lang="fr-FR" sz="1227" b="1" dirty="0">
                  <a:ln w="9525">
                    <a:solidFill>
                      <a:schemeClr val="bg1"/>
                    </a:solidFill>
                    <a:prstDash val="solid"/>
                  </a:ln>
                  <a:effectLst>
                    <a:outerShdw blurRad="12700" dist="38100" dir="2700000" algn="tl" rotWithShape="0">
                      <a:schemeClr val="bg1">
                        <a:lumMod val="50000"/>
                      </a:schemeClr>
                    </a:outerShdw>
                  </a:effectLst>
                </a:rPr>
                <a:t> + Fe</a:t>
              </a:r>
            </a:p>
          </p:txBody>
        </p:sp>
        <p:sp>
          <p:nvSpPr>
            <p:cNvPr id="70" name="Ellipse 261">
              <a:extLst>
                <a:ext uri="{FF2B5EF4-FFF2-40B4-BE49-F238E27FC236}">
                  <a16:creationId xmlns:a16="http://schemas.microsoft.com/office/drawing/2014/main" id="{C3BB62FC-3076-4D31-4853-D52FFB165F79}"/>
                </a:ext>
              </a:extLst>
            </p:cNvPr>
            <p:cNvSpPr/>
            <p:nvPr/>
          </p:nvSpPr>
          <p:spPr>
            <a:xfrm>
              <a:off x="2844659" y="6835742"/>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1" name="Ellipse 262">
              <a:extLst>
                <a:ext uri="{FF2B5EF4-FFF2-40B4-BE49-F238E27FC236}">
                  <a16:creationId xmlns:a16="http://schemas.microsoft.com/office/drawing/2014/main" id="{9E1F677E-744E-D1EB-45B8-CAD406A9BAFE}"/>
                </a:ext>
              </a:extLst>
            </p:cNvPr>
            <p:cNvSpPr/>
            <p:nvPr/>
          </p:nvSpPr>
          <p:spPr>
            <a:xfrm>
              <a:off x="3132390" y="684013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2" name="Ellipse 263">
              <a:extLst>
                <a:ext uri="{FF2B5EF4-FFF2-40B4-BE49-F238E27FC236}">
                  <a16:creationId xmlns:a16="http://schemas.microsoft.com/office/drawing/2014/main" id="{86D7A504-7CFD-14F8-CDB0-BD7C67D52620}"/>
                </a:ext>
              </a:extLst>
            </p:cNvPr>
            <p:cNvSpPr/>
            <p:nvPr/>
          </p:nvSpPr>
          <p:spPr>
            <a:xfrm>
              <a:off x="3739709" y="683636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3" name="Ellipse 264">
              <a:extLst>
                <a:ext uri="{FF2B5EF4-FFF2-40B4-BE49-F238E27FC236}">
                  <a16:creationId xmlns:a16="http://schemas.microsoft.com/office/drawing/2014/main" id="{D004E6DA-DFF9-0E89-4CBF-9EBD45C22B92}"/>
                </a:ext>
              </a:extLst>
            </p:cNvPr>
            <p:cNvSpPr/>
            <p:nvPr/>
          </p:nvSpPr>
          <p:spPr>
            <a:xfrm>
              <a:off x="4063511" y="684013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4" name="Ellipse 265">
              <a:extLst>
                <a:ext uri="{FF2B5EF4-FFF2-40B4-BE49-F238E27FC236}">
                  <a16:creationId xmlns:a16="http://schemas.microsoft.com/office/drawing/2014/main" id="{42FA84B3-FC11-6FA1-A16D-53B8E2088C52}"/>
                </a:ext>
              </a:extLst>
            </p:cNvPr>
            <p:cNvSpPr/>
            <p:nvPr/>
          </p:nvSpPr>
          <p:spPr>
            <a:xfrm>
              <a:off x="4352458" y="6835742"/>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5" name="Ellipse 266">
              <a:extLst>
                <a:ext uri="{FF2B5EF4-FFF2-40B4-BE49-F238E27FC236}">
                  <a16:creationId xmlns:a16="http://schemas.microsoft.com/office/drawing/2014/main" id="{D5F2B066-202F-9DBD-3CCB-6C4551750E2D}"/>
                </a:ext>
              </a:extLst>
            </p:cNvPr>
            <p:cNvSpPr/>
            <p:nvPr/>
          </p:nvSpPr>
          <p:spPr>
            <a:xfrm>
              <a:off x="5270292" y="6840289"/>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76" name="Connecteur en arc 267">
              <a:extLst>
                <a:ext uri="{FF2B5EF4-FFF2-40B4-BE49-F238E27FC236}">
                  <a16:creationId xmlns:a16="http://schemas.microsoft.com/office/drawing/2014/main" id="{EC910299-6DC9-02D3-ADC7-3B280A5555BA}"/>
                </a:ext>
              </a:extLst>
            </p:cNvPr>
            <p:cNvCxnSpPr>
              <a:stCxn id="77" idx="2"/>
              <a:endCxn id="53" idx="4"/>
            </p:cNvCxnSpPr>
            <p:nvPr/>
          </p:nvCxnSpPr>
          <p:spPr>
            <a:xfrm rot="16200000" flipH="1">
              <a:off x="2494887" y="7148616"/>
              <a:ext cx="142310" cy="621277"/>
            </a:xfrm>
            <a:prstGeom prst="curvedConnector3">
              <a:avLst>
                <a:gd name="adj1" fmla="val 312511"/>
              </a:avLst>
            </a:prstGeom>
            <a:ln>
              <a:tailEnd type="triangle"/>
            </a:ln>
          </p:spPr>
          <p:style>
            <a:lnRef idx="1">
              <a:schemeClr val="dk1"/>
            </a:lnRef>
            <a:fillRef idx="0">
              <a:schemeClr val="dk1"/>
            </a:fillRef>
            <a:effectRef idx="0">
              <a:schemeClr val="dk1"/>
            </a:effectRef>
            <a:fontRef idx="minor">
              <a:schemeClr val="tx1"/>
            </a:fontRef>
          </p:style>
        </p:cxnSp>
        <p:sp>
          <p:nvSpPr>
            <p:cNvPr id="77" name="ZoneTexte 268">
              <a:extLst>
                <a:ext uri="{FF2B5EF4-FFF2-40B4-BE49-F238E27FC236}">
                  <a16:creationId xmlns:a16="http://schemas.microsoft.com/office/drawing/2014/main" id="{DF77A6A6-7582-33A7-3890-D09956C7BB03}"/>
                </a:ext>
              </a:extLst>
            </p:cNvPr>
            <p:cNvSpPr txBox="1"/>
            <p:nvPr/>
          </p:nvSpPr>
          <p:spPr>
            <a:xfrm>
              <a:off x="1987019" y="7016132"/>
              <a:ext cx="536766" cy="371968"/>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V</a:t>
              </a:r>
              <a:r>
                <a:rPr lang="fr-FR" sz="1227" b="1" baseline="-25000" dirty="0">
                  <a:ln w="9525">
                    <a:solidFill>
                      <a:schemeClr val="bg1"/>
                    </a:solidFill>
                    <a:prstDash val="solid"/>
                  </a:ln>
                  <a:effectLst>
                    <a:outerShdw blurRad="12700" dist="38100" dir="2700000" algn="tl" rotWithShape="0">
                      <a:schemeClr val="bg1">
                        <a:lumMod val="50000"/>
                      </a:schemeClr>
                    </a:outerShdw>
                  </a:effectLst>
                </a:rPr>
                <a:t>O</a:t>
              </a:r>
            </a:p>
          </p:txBody>
        </p:sp>
        <p:sp>
          <p:nvSpPr>
            <p:cNvPr id="78" name="ZoneTexte 271">
              <a:extLst>
                <a:ext uri="{FF2B5EF4-FFF2-40B4-BE49-F238E27FC236}">
                  <a16:creationId xmlns:a16="http://schemas.microsoft.com/office/drawing/2014/main" id="{AB00A56A-0C3F-9782-E0AC-5A365E250ABB}"/>
                </a:ext>
              </a:extLst>
            </p:cNvPr>
            <p:cNvSpPr txBox="1"/>
            <p:nvPr/>
          </p:nvSpPr>
          <p:spPr>
            <a:xfrm>
              <a:off x="1518411" y="7622105"/>
              <a:ext cx="1058666" cy="371968"/>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SrTiO</a:t>
              </a:r>
              <a:r>
                <a:rPr lang="fr-FR" sz="1227" b="1" baseline="-25000" dirty="0">
                  <a:ln w="9525">
                    <a:solidFill>
                      <a:schemeClr val="bg1"/>
                    </a:solidFill>
                    <a:prstDash val="solid"/>
                  </a:ln>
                  <a:effectLst>
                    <a:outerShdw blurRad="12700" dist="38100" dir="2700000" algn="tl" rotWithShape="0">
                      <a:schemeClr val="bg1">
                        <a:lumMod val="50000"/>
                      </a:schemeClr>
                    </a:outerShdw>
                  </a:effectLst>
                </a:rPr>
                <a:t>3-x</a:t>
              </a:r>
            </a:p>
          </p:txBody>
        </p:sp>
        <p:grpSp>
          <p:nvGrpSpPr>
            <p:cNvPr id="79" name="Groupe 272">
              <a:extLst>
                <a:ext uri="{FF2B5EF4-FFF2-40B4-BE49-F238E27FC236}">
                  <a16:creationId xmlns:a16="http://schemas.microsoft.com/office/drawing/2014/main" id="{339BB4C6-43B5-133C-A460-27225820187A}"/>
                </a:ext>
              </a:extLst>
            </p:cNvPr>
            <p:cNvGrpSpPr/>
            <p:nvPr/>
          </p:nvGrpSpPr>
          <p:grpSpPr>
            <a:xfrm>
              <a:off x="5619418" y="7596187"/>
              <a:ext cx="1035494" cy="738431"/>
              <a:chOff x="7740352" y="5295250"/>
              <a:chExt cx="1253717" cy="901751"/>
            </a:xfrm>
          </p:grpSpPr>
          <p:grpSp>
            <p:nvGrpSpPr>
              <p:cNvPr id="80" name="Groupe 273">
                <a:extLst>
                  <a:ext uri="{FF2B5EF4-FFF2-40B4-BE49-F238E27FC236}">
                    <a16:creationId xmlns:a16="http://schemas.microsoft.com/office/drawing/2014/main" id="{D6FFF39B-B7BD-0109-7BBC-DA095A6E9480}"/>
                  </a:ext>
                </a:extLst>
              </p:cNvPr>
              <p:cNvGrpSpPr/>
              <p:nvPr/>
            </p:nvGrpSpPr>
            <p:grpSpPr>
              <a:xfrm>
                <a:off x="7740352" y="5295250"/>
                <a:ext cx="1253717" cy="901751"/>
                <a:chOff x="4459976" y="5224071"/>
                <a:chExt cx="1253717" cy="901751"/>
              </a:xfrm>
            </p:grpSpPr>
            <p:cxnSp>
              <p:nvCxnSpPr>
                <p:cNvPr id="85" name="Connecteur droit avec flèche 278">
                  <a:extLst>
                    <a:ext uri="{FF2B5EF4-FFF2-40B4-BE49-F238E27FC236}">
                      <a16:creationId xmlns:a16="http://schemas.microsoft.com/office/drawing/2014/main" id="{172BE268-01C1-2FE5-BD39-D5940BA580BA}"/>
                    </a:ext>
                  </a:extLst>
                </p:cNvPr>
                <p:cNvCxnSpPr/>
                <p:nvPr/>
              </p:nvCxnSpPr>
              <p:spPr>
                <a:xfrm flipV="1">
                  <a:off x="4683864" y="5452839"/>
                  <a:ext cx="0" cy="568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6" name="Connecteur droit avec flèche 279">
                  <a:extLst>
                    <a:ext uri="{FF2B5EF4-FFF2-40B4-BE49-F238E27FC236}">
                      <a16:creationId xmlns:a16="http://schemas.microsoft.com/office/drawing/2014/main" id="{18B7E7E7-1FD3-BD00-061C-FE5588DF3C7D}"/>
                    </a:ext>
                  </a:extLst>
                </p:cNvPr>
                <p:cNvCxnSpPr/>
                <p:nvPr/>
              </p:nvCxnSpPr>
              <p:spPr>
                <a:xfrm>
                  <a:off x="4704111" y="6002240"/>
                  <a:ext cx="54224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7" name="ZoneTexte 280">
                  <a:extLst>
                    <a:ext uri="{FF2B5EF4-FFF2-40B4-BE49-F238E27FC236}">
                      <a16:creationId xmlns:a16="http://schemas.microsoft.com/office/drawing/2014/main" id="{71664AC9-87B8-97BA-A091-EE785DD75011}"/>
                    </a:ext>
                  </a:extLst>
                </p:cNvPr>
                <p:cNvSpPr txBox="1"/>
                <p:nvPr/>
              </p:nvSpPr>
              <p:spPr>
                <a:xfrm>
                  <a:off x="5179118" y="5858045"/>
                  <a:ext cx="534575" cy="267777"/>
                </a:xfrm>
                <a:prstGeom prst="rect">
                  <a:avLst/>
                </a:prstGeom>
                <a:noFill/>
              </p:spPr>
              <p:txBody>
                <a:bodyPr wrap="none" rtlCol="0">
                  <a:spAutoFit/>
                </a:bodyPr>
                <a:lstStyle/>
                <a:p>
                  <a:r>
                    <a:rPr lang="fr-FR" sz="477" dirty="0"/>
                    <a:t>[100]</a:t>
                  </a:r>
                </a:p>
              </p:txBody>
            </p:sp>
            <p:sp>
              <p:nvSpPr>
                <p:cNvPr id="88" name="ZoneTexte 281">
                  <a:extLst>
                    <a:ext uri="{FF2B5EF4-FFF2-40B4-BE49-F238E27FC236}">
                      <a16:creationId xmlns:a16="http://schemas.microsoft.com/office/drawing/2014/main" id="{A97B9D00-C210-C060-8D1E-0251760C0C6B}"/>
                    </a:ext>
                  </a:extLst>
                </p:cNvPr>
                <p:cNvSpPr txBox="1"/>
                <p:nvPr/>
              </p:nvSpPr>
              <p:spPr>
                <a:xfrm>
                  <a:off x="4946025" y="5534844"/>
                  <a:ext cx="534575" cy="267777"/>
                </a:xfrm>
                <a:prstGeom prst="rect">
                  <a:avLst/>
                </a:prstGeom>
                <a:noFill/>
              </p:spPr>
              <p:txBody>
                <a:bodyPr wrap="none" rtlCol="0">
                  <a:spAutoFit/>
                </a:bodyPr>
                <a:lstStyle/>
                <a:p>
                  <a:r>
                    <a:rPr lang="fr-FR" sz="477" dirty="0"/>
                    <a:t>[010]</a:t>
                  </a:r>
                </a:p>
              </p:txBody>
            </p:sp>
            <p:sp>
              <p:nvSpPr>
                <p:cNvPr id="89" name="ZoneTexte 282">
                  <a:extLst>
                    <a:ext uri="{FF2B5EF4-FFF2-40B4-BE49-F238E27FC236}">
                      <a16:creationId xmlns:a16="http://schemas.microsoft.com/office/drawing/2014/main" id="{065DAF08-977A-9410-FB5A-F64B3D432755}"/>
                    </a:ext>
                  </a:extLst>
                </p:cNvPr>
                <p:cNvSpPr txBox="1"/>
                <p:nvPr/>
              </p:nvSpPr>
              <p:spPr>
                <a:xfrm>
                  <a:off x="4459976" y="5224071"/>
                  <a:ext cx="534575" cy="267777"/>
                </a:xfrm>
                <a:prstGeom prst="rect">
                  <a:avLst/>
                </a:prstGeom>
                <a:noFill/>
              </p:spPr>
              <p:txBody>
                <a:bodyPr wrap="none" rtlCol="0">
                  <a:spAutoFit/>
                </a:bodyPr>
                <a:lstStyle/>
                <a:p>
                  <a:r>
                    <a:rPr lang="fr-FR" sz="477" dirty="0"/>
                    <a:t>[001]</a:t>
                  </a:r>
                </a:p>
              </p:txBody>
            </p:sp>
          </p:grpSp>
          <p:grpSp>
            <p:nvGrpSpPr>
              <p:cNvPr id="81" name="Groupe 274">
                <a:extLst>
                  <a:ext uri="{FF2B5EF4-FFF2-40B4-BE49-F238E27FC236}">
                    <a16:creationId xmlns:a16="http://schemas.microsoft.com/office/drawing/2014/main" id="{DF6DAF18-6241-A17A-5F9A-8D1F1775A639}"/>
                  </a:ext>
                </a:extLst>
              </p:cNvPr>
              <p:cNvGrpSpPr/>
              <p:nvPr/>
            </p:nvGrpSpPr>
            <p:grpSpPr>
              <a:xfrm>
                <a:off x="8357389" y="5445224"/>
                <a:ext cx="188236" cy="188236"/>
                <a:chOff x="8439595" y="5217397"/>
                <a:chExt cx="188236" cy="188236"/>
              </a:xfrm>
            </p:grpSpPr>
            <p:cxnSp>
              <p:nvCxnSpPr>
                <p:cNvPr id="82" name="Connecteur droit 275">
                  <a:extLst>
                    <a:ext uri="{FF2B5EF4-FFF2-40B4-BE49-F238E27FC236}">
                      <a16:creationId xmlns:a16="http://schemas.microsoft.com/office/drawing/2014/main" id="{E96D9EAF-FD4E-C2FF-2431-E929D3B2D95C}"/>
                    </a:ext>
                  </a:extLst>
                </p:cNvPr>
                <p:cNvCxnSpPr/>
                <p:nvPr/>
              </p:nvCxnSpPr>
              <p:spPr>
                <a:xfrm>
                  <a:off x="8463761" y="5241464"/>
                  <a:ext cx="140687" cy="140687"/>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Connecteur droit 276">
                  <a:extLst>
                    <a:ext uri="{FF2B5EF4-FFF2-40B4-BE49-F238E27FC236}">
                      <a16:creationId xmlns:a16="http://schemas.microsoft.com/office/drawing/2014/main" id="{FF8E09D6-810A-4C74-7054-3BC45E2A7306}"/>
                    </a:ext>
                  </a:extLst>
                </p:cNvPr>
                <p:cNvCxnSpPr/>
                <p:nvPr/>
              </p:nvCxnSpPr>
              <p:spPr>
                <a:xfrm flipV="1">
                  <a:off x="8463761" y="5238767"/>
                  <a:ext cx="138015" cy="139428"/>
                </a:xfrm>
                <a:prstGeom prst="line">
                  <a:avLst/>
                </a:prstGeom>
                <a:ln w="12700"/>
              </p:spPr>
              <p:style>
                <a:lnRef idx="1">
                  <a:schemeClr val="dk1"/>
                </a:lnRef>
                <a:fillRef idx="0">
                  <a:schemeClr val="dk1"/>
                </a:fillRef>
                <a:effectRef idx="0">
                  <a:schemeClr val="dk1"/>
                </a:effectRef>
                <a:fontRef idx="minor">
                  <a:schemeClr val="tx1"/>
                </a:fontRef>
              </p:style>
            </p:cxnSp>
            <p:sp>
              <p:nvSpPr>
                <p:cNvPr id="84" name="Ellipse 277">
                  <a:extLst>
                    <a:ext uri="{FF2B5EF4-FFF2-40B4-BE49-F238E27FC236}">
                      <a16:creationId xmlns:a16="http://schemas.microsoft.com/office/drawing/2014/main" id="{410B99BE-9B14-86C5-261B-C7D2025607E3}"/>
                    </a:ext>
                  </a:extLst>
                </p:cNvPr>
                <p:cNvSpPr/>
                <p:nvPr/>
              </p:nvSpPr>
              <p:spPr>
                <a:xfrm>
                  <a:off x="8439595" y="5217397"/>
                  <a:ext cx="188236" cy="18823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sp>
        <p:nvSpPr>
          <p:cNvPr id="312" name="ZoneTexte 304">
            <a:extLst>
              <a:ext uri="{FF2B5EF4-FFF2-40B4-BE49-F238E27FC236}">
                <a16:creationId xmlns:a16="http://schemas.microsoft.com/office/drawing/2014/main" id="{26FA0A36-E90E-6ED7-3B47-25C7EC6D0730}"/>
              </a:ext>
            </a:extLst>
          </p:cNvPr>
          <p:cNvSpPr txBox="1"/>
          <p:nvPr/>
        </p:nvSpPr>
        <p:spPr>
          <a:xfrm>
            <a:off x="4264119" y="2065800"/>
            <a:ext cx="4484335" cy="369332"/>
          </a:xfrm>
          <a:prstGeom prst="rect">
            <a:avLst/>
          </a:prstGeom>
          <a:noFill/>
        </p:spPr>
        <p:txBody>
          <a:bodyPr wrap="square" rtlCol="0">
            <a:spAutoFit/>
          </a:bodyPr>
          <a:lstStyle/>
          <a:p>
            <a:r>
              <a:rPr lang="en-GB" sz="1705" dirty="0"/>
              <a:t>E.g.:</a:t>
            </a:r>
            <a:r>
              <a:rPr lang="ja-JP" altLang="en-US" sz="1705" dirty="0"/>
              <a:t> </a:t>
            </a:r>
            <a:r>
              <a:rPr lang="en-GB" altLang="ja-JP" sz="1800" dirty="0"/>
              <a:t>2</a:t>
            </a:r>
            <a:r>
              <a:rPr lang="ja-JP" altLang="en-US" sz="1800" dirty="0"/>
              <a:t>次元電子ガス模型</a:t>
            </a:r>
            <a:endParaRPr lang="en-GB" sz="1705" dirty="0"/>
          </a:p>
        </p:txBody>
      </p:sp>
      <p:sp>
        <p:nvSpPr>
          <p:cNvPr id="310" name="テキスト ボックス 309">
            <a:extLst>
              <a:ext uri="{FF2B5EF4-FFF2-40B4-BE49-F238E27FC236}">
                <a16:creationId xmlns:a16="http://schemas.microsoft.com/office/drawing/2014/main" id="{CE3C1234-2961-83DC-9E64-06337CE84217}"/>
              </a:ext>
            </a:extLst>
          </p:cNvPr>
          <p:cNvSpPr txBox="1"/>
          <p:nvPr/>
        </p:nvSpPr>
        <p:spPr>
          <a:xfrm>
            <a:off x="3402524" y="285174"/>
            <a:ext cx="6490076"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今回の私たちのターゲット</a:t>
            </a:r>
            <a:r>
              <a:rPr lang="en-US" altLang="ja-JP" sz="3409" b="1" baseline="23391" dirty="0">
                <a:latin typeface="Arial" panose="020B0604020202020204" pitchFamily="34" charset="0"/>
                <a:cs typeface="Arial" panose="020B0604020202020204" pitchFamily="34" charset="0"/>
              </a:rPr>
              <a:t>: SrTiO3</a:t>
            </a:r>
          </a:p>
        </p:txBody>
      </p:sp>
    </p:spTree>
    <p:extLst>
      <p:ext uri="{BB962C8B-B14F-4D97-AF65-F5344CB8AC3E}">
        <p14:creationId xmlns:p14="http://schemas.microsoft.com/office/powerpoint/2010/main" val="301141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Effect transition="in" filter="fade">
                                      <p:cBhvr>
                                        <p:cTn id="7" dur="500"/>
                                        <p:tgtEl>
                                          <p:spTgt spid="2">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1" end="11"/>
                                            </p:txEl>
                                          </p:spTgt>
                                        </p:tgtEl>
                                        <p:attrNameLst>
                                          <p:attrName>style.visibility</p:attrName>
                                        </p:attrNameLst>
                                      </p:cBhvr>
                                      <p:to>
                                        <p:strVal val="visible"/>
                                      </p:to>
                                    </p:set>
                                    <p:animEffect transition="in" filter="fade">
                                      <p:cBhvr>
                                        <p:cTn id="10" dur="500"/>
                                        <p:tgtEl>
                                          <p:spTgt spid="2">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2" end="12"/>
                                            </p:txEl>
                                          </p:spTgt>
                                        </p:tgtEl>
                                        <p:attrNameLst>
                                          <p:attrName>style.visibility</p:attrName>
                                        </p:attrNameLst>
                                      </p:cBhvr>
                                      <p:to>
                                        <p:strVal val="visible"/>
                                      </p:to>
                                    </p:set>
                                    <p:animEffect transition="in" filter="fade">
                                      <p:cBhvr>
                                        <p:cTn id="13" dur="500"/>
                                        <p:tgtEl>
                                          <p:spTgt spid="2">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3" end="13"/>
                                            </p:txEl>
                                          </p:spTgt>
                                        </p:tgtEl>
                                        <p:attrNameLst>
                                          <p:attrName>style.visibility</p:attrName>
                                        </p:attrNameLst>
                                      </p:cBhvr>
                                      <p:to>
                                        <p:strVal val="visible"/>
                                      </p:to>
                                    </p:set>
                                    <p:animEffect transition="in" filter="fade">
                                      <p:cBhvr>
                                        <p:cTn id="16"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CE845C2-0B14-610D-3F21-6A61F7657571}"/>
              </a:ext>
            </a:extLst>
          </p:cNvPr>
          <p:cNvSpPr>
            <a:spLocks noGrp="1"/>
          </p:cNvSpPr>
          <p:nvPr>
            <p:ph type="dt" sz="half" idx="10"/>
          </p:nvPr>
        </p:nvSpPr>
        <p:spPr/>
        <p:txBody>
          <a:bodyPr/>
          <a:lstStyle/>
          <a:p>
            <a:r>
              <a:rPr kumimoji="1" lang="en-US" altLang="ja-JP" dirty="0"/>
              <a:t>13th </a:t>
            </a:r>
            <a:r>
              <a:rPr lang="en-US" altLang="ja-JP" dirty="0"/>
              <a:t>Dec.</a:t>
            </a:r>
            <a:r>
              <a:rPr kumimoji="1" lang="en-US" altLang="ja-JP" dirty="0"/>
              <a:t> 2024</a:t>
            </a:r>
            <a:endParaRPr kumimoji="1" lang="ja-JP" altLang="en-US" dirty="0"/>
          </a:p>
        </p:txBody>
      </p:sp>
      <p:sp>
        <p:nvSpPr>
          <p:cNvPr id="4" name="フッター プレースホルダー 3">
            <a:extLst>
              <a:ext uri="{FF2B5EF4-FFF2-40B4-BE49-F238E27FC236}">
                <a16:creationId xmlns:a16="http://schemas.microsoft.com/office/drawing/2014/main" id="{C6A612F5-D6DF-426E-19F1-9560E5641410}"/>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D90EAE2E-D768-0505-6484-337C41A63D2F}"/>
              </a:ext>
            </a:extLst>
          </p:cNvPr>
          <p:cNvSpPr>
            <a:spLocks noGrp="1"/>
          </p:cNvSpPr>
          <p:nvPr>
            <p:ph type="sldNum" sz="quarter" idx="12"/>
          </p:nvPr>
        </p:nvSpPr>
        <p:spPr/>
        <p:txBody>
          <a:bodyPr/>
          <a:lstStyle/>
          <a:p>
            <a:fld id="{B21B9B4F-A4D2-4B49-B820-CCE4FA55D23B}" type="slidenum">
              <a:rPr kumimoji="1" lang="ja-JP" altLang="en-US" smtClean="0"/>
              <a:pPr/>
              <a:t>43</a:t>
            </a:fld>
            <a:endParaRPr kumimoji="1" lang="ja-JP" altLang="en-US" dirty="0"/>
          </a:p>
        </p:txBody>
      </p:sp>
      <p:grpSp>
        <p:nvGrpSpPr>
          <p:cNvPr id="39" name="グループ化 38">
            <a:extLst>
              <a:ext uri="{FF2B5EF4-FFF2-40B4-BE49-F238E27FC236}">
                <a16:creationId xmlns:a16="http://schemas.microsoft.com/office/drawing/2014/main" id="{8C4EC93C-4A59-7FF6-55F0-AB50D4C48669}"/>
              </a:ext>
            </a:extLst>
          </p:cNvPr>
          <p:cNvGrpSpPr/>
          <p:nvPr/>
        </p:nvGrpSpPr>
        <p:grpSpPr>
          <a:xfrm>
            <a:off x="1601689" y="1140561"/>
            <a:ext cx="3625430" cy="4357707"/>
            <a:chOff x="1005841" y="1460425"/>
            <a:chExt cx="5317297" cy="6391303"/>
          </a:xfrm>
        </p:grpSpPr>
        <p:sp>
          <p:nvSpPr>
            <p:cNvPr id="7" name="ZoneTexte 113">
              <a:extLst>
                <a:ext uri="{FF2B5EF4-FFF2-40B4-BE49-F238E27FC236}">
                  <a16:creationId xmlns:a16="http://schemas.microsoft.com/office/drawing/2014/main" id="{AC0D403E-DFA3-B4EF-489F-E465C1942A4E}"/>
                </a:ext>
              </a:extLst>
            </p:cNvPr>
            <p:cNvSpPr txBox="1"/>
            <p:nvPr/>
          </p:nvSpPr>
          <p:spPr>
            <a:xfrm>
              <a:off x="1602364" y="4285305"/>
              <a:ext cx="907984" cy="350967"/>
            </a:xfrm>
            <a:prstGeom prst="rect">
              <a:avLst/>
            </a:prstGeom>
            <a:noFill/>
          </p:spPr>
          <p:txBody>
            <a:bodyPr wrap="none" rtlCol="0">
              <a:spAutoFit/>
            </a:bodyPr>
            <a:lstStyle/>
            <a:p>
              <a:r>
                <a:rPr lang="fr-FR" sz="955" dirty="0"/>
                <a:t>Surface</a:t>
              </a:r>
            </a:p>
          </p:txBody>
        </p:sp>
        <p:sp>
          <p:nvSpPr>
            <p:cNvPr id="8" name="ZoneTexte 119">
              <a:extLst>
                <a:ext uri="{FF2B5EF4-FFF2-40B4-BE49-F238E27FC236}">
                  <a16:creationId xmlns:a16="http://schemas.microsoft.com/office/drawing/2014/main" id="{96C8D1C6-DBB2-E764-B8BD-43E2F6BE6DC7}"/>
                </a:ext>
              </a:extLst>
            </p:cNvPr>
            <p:cNvSpPr txBox="1"/>
            <p:nvPr/>
          </p:nvSpPr>
          <p:spPr>
            <a:xfrm>
              <a:off x="3369775" y="3162308"/>
              <a:ext cx="722250" cy="350967"/>
            </a:xfrm>
            <a:prstGeom prst="rect">
              <a:avLst/>
            </a:prstGeom>
            <a:noFill/>
          </p:spPr>
          <p:txBody>
            <a:bodyPr wrap="none" rtlCol="0">
              <a:spAutoFit/>
            </a:bodyPr>
            <a:lstStyle/>
            <a:p>
              <a:r>
                <a:rPr lang="fr-FR" sz="955" dirty="0"/>
                <a:t>X-ray</a:t>
              </a:r>
            </a:p>
          </p:txBody>
        </p:sp>
        <mc:AlternateContent xmlns:mc="http://schemas.openxmlformats.org/markup-compatibility/2006" xmlns:a14="http://schemas.microsoft.com/office/drawing/2010/main">
          <mc:Choice Requires="a14">
            <p:sp>
              <p:nvSpPr>
                <p:cNvPr id="9" name="ZoneTexte 120">
                  <a:extLst>
                    <a:ext uri="{FF2B5EF4-FFF2-40B4-BE49-F238E27FC236}">
                      <a16:creationId xmlns:a16="http://schemas.microsoft.com/office/drawing/2014/main" id="{D1E1DB3C-B817-9826-FC10-B2BAE3EC7373}"/>
                    </a:ext>
                  </a:extLst>
                </p:cNvPr>
                <p:cNvSpPr txBox="1"/>
                <p:nvPr/>
              </p:nvSpPr>
              <p:spPr>
                <a:xfrm>
                  <a:off x="2451118" y="6163244"/>
                  <a:ext cx="1655718" cy="350967"/>
                </a:xfrm>
                <a:prstGeom prst="rect">
                  <a:avLst/>
                </a:prstGeom>
                <a:noFill/>
              </p:spPr>
              <p:txBody>
                <a:bodyPr wrap="none" rtlCol="0">
                  <a:spAutoFit/>
                </a:bodyPr>
                <a:lstStyle/>
                <a:p>
                  <a:r>
                    <a:rPr lang="fr-FR" sz="955" dirty="0" err="1"/>
                    <a:t>Primary</a:t>
                  </a:r>
                  <a:r>
                    <a:rPr lang="fr-FR" sz="955" dirty="0"/>
                    <a:t> </a:t>
                  </a:r>
                  <a:r>
                    <a:rPr lang="fr-FR" sz="955" dirty="0" err="1"/>
                    <a:t>wave</a:t>
                  </a:r>
                  <a:r>
                    <a:rPr lang="fr-FR" sz="955" dirty="0"/>
                    <a:t> </a:t>
                  </a:r>
                  <a14:m>
                    <m:oMath xmlns:m="http://schemas.openxmlformats.org/officeDocument/2006/math">
                      <m:sSub>
                        <m:sSubPr>
                          <m:ctrlPr>
                            <a:rPr lang="fr-FR" sz="955" i="1">
                              <a:latin typeface="Cambria Math" panose="02040503050406030204" pitchFamily="18" charset="0"/>
                            </a:rPr>
                          </m:ctrlPr>
                        </m:sSubPr>
                        <m:e>
                          <m:r>
                            <m:rPr>
                              <m:sty m:val="p"/>
                            </m:rPr>
                            <a:rPr lang="fr-FR" sz="955">
                              <a:latin typeface="Cambria Math" panose="02040503050406030204" pitchFamily="18" charset="0"/>
                            </a:rPr>
                            <m:t>Ψ</m:t>
                          </m:r>
                        </m:e>
                        <m:sub>
                          <m:r>
                            <a:rPr lang="fr-FR" sz="955" i="1">
                              <a:latin typeface="Cambria Math" panose="02040503050406030204" pitchFamily="18" charset="0"/>
                            </a:rPr>
                            <m:t>0</m:t>
                          </m:r>
                        </m:sub>
                      </m:sSub>
                    </m:oMath>
                  </a14:m>
                  <a:endParaRPr lang="fr-FR" sz="955" dirty="0"/>
                </a:p>
              </p:txBody>
            </p:sp>
          </mc:Choice>
          <mc:Fallback xmlns="">
            <p:sp>
              <p:nvSpPr>
                <p:cNvPr id="9" name="ZoneTexte 120">
                  <a:extLst>
                    <a:ext uri="{FF2B5EF4-FFF2-40B4-BE49-F238E27FC236}">
                      <a16:creationId xmlns:a16="http://schemas.microsoft.com/office/drawing/2014/main" id="{D1E1DB3C-B817-9826-FC10-B2BAE3EC7373}"/>
                    </a:ext>
                  </a:extLst>
                </p:cNvPr>
                <p:cNvSpPr txBox="1">
                  <a:spLocks noRot="1" noChangeAspect="1" noMove="1" noResize="1" noEditPoints="1" noAdjustHandles="1" noChangeArrowheads="1" noChangeShapeType="1" noTextEdit="1"/>
                </p:cNvSpPr>
                <p:nvPr/>
              </p:nvSpPr>
              <p:spPr>
                <a:xfrm>
                  <a:off x="2451118" y="6163244"/>
                  <a:ext cx="1655718" cy="350967"/>
                </a:xfrm>
                <a:prstGeom prst="rect">
                  <a:avLst/>
                </a:prstGeom>
                <a:blipFill>
                  <a:blip r:embed="rId3"/>
                  <a:stretch>
                    <a:fillRect b="-12821"/>
                  </a:stretch>
                </a:blipFill>
              </p:spPr>
              <p:txBody>
                <a:bodyPr/>
                <a:lstStyle/>
                <a:p>
                  <a:r>
                    <a:rPr lang="ja-JP" altLang="en-US">
                      <a:noFill/>
                    </a:rPr>
                    <a:t> </a:t>
                  </a:r>
                </a:p>
              </p:txBody>
            </p:sp>
          </mc:Fallback>
        </mc:AlternateContent>
        <p:cxnSp>
          <p:nvCxnSpPr>
            <p:cNvPr id="10" name="Connecteur droit avec flèche 121">
              <a:extLst>
                <a:ext uri="{FF2B5EF4-FFF2-40B4-BE49-F238E27FC236}">
                  <a16:creationId xmlns:a16="http://schemas.microsoft.com/office/drawing/2014/main" id="{3C975669-C977-164D-E205-DFB67138B7E5}"/>
                </a:ext>
              </a:extLst>
            </p:cNvPr>
            <p:cNvCxnSpPr>
              <a:stCxn id="9" idx="3"/>
            </p:cNvCxnSpPr>
            <p:nvPr/>
          </p:nvCxnSpPr>
          <p:spPr>
            <a:xfrm flipV="1">
              <a:off x="4106836" y="6249879"/>
              <a:ext cx="711116" cy="88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orme libre 118">
              <a:extLst>
                <a:ext uri="{FF2B5EF4-FFF2-40B4-BE49-F238E27FC236}">
                  <a16:creationId xmlns:a16="http://schemas.microsoft.com/office/drawing/2014/main" id="{FA0D7E38-DE37-7AE6-F3B7-A95FC31E246E}"/>
                </a:ext>
              </a:extLst>
            </p:cNvPr>
            <p:cNvSpPr/>
            <p:nvPr/>
          </p:nvSpPr>
          <p:spPr>
            <a:xfrm rot="2617733">
              <a:off x="2364442" y="4156883"/>
              <a:ext cx="3844657" cy="437219"/>
            </a:xfrm>
            <a:custGeom>
              <a:avLst/>
              <a:gdLst>
                <a:gd name="connsiteX0" fmla="*/ 0 w 2398955"/>
                <a:gd name="connsiteY0" fmla="*/ 333517 h 355188"/>
                <a:gd name="connsiteX1" fmla="*/ 182880 w 2398955"/>
                <a:gd name="connsiteY1" fmla="*/ 30 h 355188"/>
                <a:gd name="connsiteX2" fmla="*/ 344244 w 2398955"/>
                <a:gd name="connsiteY2" fmla="*/ 312002 h 355188"/>
                <a:gd name="connsiteX3" fmla="*/ 537882 w 2398955"/>
                <a:gd name="connsiteY3" fmla="*/ 21545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7121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70486 w 2398955"/>
                <a:gd name="connsiteY5" fmla="*/ 27709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451"/>
                <a:gd name="connsiteX1" fmla="*/ 182880 w 2398955"/>
                <a:gd name="connsiteY1" fmla="*/ 30 h 355451"/>
                <a:gd name="connsiteX2" fmla="*/ 344244 w 2398955"/>
                <a:gd name="connsiteY2" fmla="*/ 312002 h 355451"/>
                <a:gd name="connsiteX3" fmla="*/ 552169 w 2398955"/>
                <a:gd name="connsiteY3" fmla="*/ 16782 h 355451"/>
                <a:gd name="connsiteX4" fmla="*/ 753035 w 2398955"/>
                <a:gd name="connsiteY4" fmla="*/ 333517 h 355451"/>
                <a:gd name="connsiteX5" fmla="*/ 970486 w 2398955"/>
                <a:gd name="connsiteY5" fmla="*/ 27709 h 355451"/>
                <a:gd name="connsiteX6" fmla="*/ 1161826 w 2398955"/>
                <a:gd name="connsiteY6" fmla="*/ 312002 h 355451"/>
                <a:gd name="connsiteX7" fmla="*/ 1364820 w 2398955"/>
                <a:gd name="connsiteY7" fmla="*/ 46759 h 355451"/>
                <a:gd name="connsiteX8" fmla="*/ 1538343 w 2398955"/>
                <a:gd name="connsiteY8" fmla="*/ 355032 h 355451"/>
                <a:gd name="connsiteX9" fmla="*/ 1731981 w 2398955"/>
                <a:gd name="connsiteY9" fmla="*/ 118364 h 355451"/>
                <a:gd name="connsiteX10" fmla="*/ 1850315 w 2398955"/>
                <a:gd name="connsiteY10" fmla="*/ 344275 h 355451"/>
                <a:gd name="connsiteX11" fmla="*/ 2054710 w 2398955"/>
                <a:gd name="connsiteY11" fmla="*/ 118364 h 355451"/>
                <a:gd name="connsiteX12" fmla="*/ 2194560 w 2398955"/>
                <a:gd name="connsiteY12" fmla="*/ 301244 h 355451"/>
                <a:gd name="connsiteX13" fmla="*/ 2398955 w 2398955"/>
                <a:gd name="connsiteY13" fmla="*/ 312002 h 355451"/>
                <a:gd name="connsiteX0" fmla="*/ 0 w 2398955"/>
                <a:gd name="connsiteY0" fmla="*/ 333517 h 344275"/>
                <a:gd name="connsiteX1" fmla="*/ 182880 w 2398955"/>
                <a:gd name="connsiteY1" fmla="*/ 30 h 344275"/>
                <a:gd name="connsiteX2" fmla="*/ 344244 w 2398955"/>
                <a:gd name="connsiteY2" fmla="*/ 312002 h 344275"/>
                <a:gd name="connsiteX3" fmla="*/ 552169 w 2398955"/>
                <a:gd name="connsiteY3" fmla="*/ 16782 h 344275"/>
                <a:gd name="connsiteX4" fmla="*/ 753035 w 2398955"/>
                <a:gd name="connsiteY4" fmla="*/ 333517 h 344275"/>
                <a:gd name="connsiteX5" fmla="*/ 970486 w 2398955"/>
                <a:gd name="connsiteY5" fmla="*/ 27709 h 344275"/>
                <a:gd name="connsiteX6" fmla="*/ 1161826 w 2398955"/>
                <a:gd name="connsiteY6" fmla="*/ 312002 h 344275"/>
                <a:gd name="connsiteX7" fmla="*/ 1364820 w 2398955"/>
                <a:gd name="connsiteY7" fmla="*/ 46759 h 344275"/>
                <a:gd name="connsiteX8" fmla="*/ 1566918 w 2398955"/>
                <a:gd name="connsiteY8" fmla="*/ 340744 h 344275"/>
                <a:gd name="connsiteX9" fmla="*/ 1731981 w 2398955"/>
                <a:gd name="connsiteY9" fmla="*/ 118364 h 344275"/>
                <a:gd name="connsiteX10" fmla="*/ 1850315 w 2398955"/>
                <a:gd name="connsiteY10" fmla="*/ 344275 h 344275"/>
                <a:gd name="connsiteX11" fmla="*/ 2054710 w 2398955"/>
                <a:gd name="connsiteY11" fmla="*/ 118364 h 344275"/>
                <a:gd name="connsiteX12" fmla="*/ 2194560 w 2398955"/>
                <a:gd name="connsiteY12" fmla="*/ 301244 h 344275"/>
                <a:gd name="connsiteX13" fmla="*/ 2398955 w 2398955"/>
                <a:gd name="connsiteY13" fmla="*/ 312002 h 344275"/>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850315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936040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291"/>
                <a:gd name="connsiteX1" fmla="*/ 182880 w 2398955"/>
                <a:gd name="connsiteY1" fmla="*/ 30 h 344291"/>
                <a:gd name="connsiteX2" fmla="*/ 344244 w 2398955"/>
                <a:gd name="connsiteY2" fmla="*/ 312002 h 344291"/>
                <a:gd name="connsiteX3" fmla="*/ 552169 w 2398955"/>
                <a:gd name="connsiteY3" fmla="*/ 16782 h 344291"/>
                <a:gd name="connsiteX4" fmla="*/ 753035 w 2398955"/>
                <a:gd name="connsiteY4" fmla="*/ 333517 h 344291"/>
                <a:gd name="connsiteX5" fmla="*/ 970486 w 2398955"/>
                <a:gd name="connsiteY5" fmla="*/ 27709 h 344291"/>
                <a:gd name="connsiteX6" fmla="*/ 1161826 w 2398955"/>
                <a:gd name="connsiteY6" fmla="*/ 312002 h 344291"/>
                <a:gd name="connsiteX7" fmla="*/ 1364820 w 2398955"/>
                <a:gd name="connsiteY7" fmla="*/ 46759 h 344291"/>
                <a:gd name="connsiteX8" fmla="*/ 1566918 w 2398955"/>
                <a:gd name="connsiteY8" fmla="*/ 340744 h 344291"/>
                <a:gd name="connsiteX9" fmla="*/ 1731981 w 2398955"/>
                <a:gd name="connsiteY9" fmla="*/ 61214 h 344291"/>
                <a:gd name="connsiteX10" fmla="*/ 1936040 w 2398955"/>
                <a:gd name="connsiteY10" fmla="*/ 344275 h 344291"/>
                <a:gd name="connsiteX11" fmla="*/ 2102335 w 2398955"/>
                <a:gd name="connsiteY11" fmla="*/ 75502 h 344291"/>
                <a:gd name="connsiteX12" fmla="*/ 2194560 w 2398955"/>
                <a:gd name="connsiteY12" fmla="*/ 301244 h 344291"/>
                <a:gd name="connsiteX13" fmla="*/ 2398955 w 2398955"/>
                <a:gd name="connsiteY13" fmla="*/ 312002 h 344291"/>
                <a:gd name="connsiteX0" fmla="*/ 0 w 2398955"/>
                <a:gd name="connsiteY0" fmla="*/ 333517 h 344290"/>
                <a:gd name="connsiteX1" fmla="*/ 182880 w 2398955"/>
                <a:gd name="connsiteY1" fmla="*/ 30 h 344290"/>
                <a:gd name="connsiteX2" fmla="*/ 344244 w 2398955"/>
                <a:gd name="connsiteY2" fmla="*/ 312002 h 344290"/>
                <a:gd name="connsiteX3" fmla="*/ 552169 w 2398955"/>
                <a:gd name="connsiteY3" fmla="*/ 16782 h 344290"/>
                <a:gd name="connsiteX4" fmla="*/ 753035 w 2398955"/>
                <a:gd name="connsiteY4" fmla="*/ 333517 h 344290"/>
                <a:gd name="connsiteX5" fmla="*/ 970486 w 2398955"/>
                <a:gd name="connsiteY5" fmla="*/ 27709 h 344290"/>
                <a:gd name="connsiteX6" fmla="*/ 1161826 w 2398955"/>
                <a:gd name="connsiteY6" fmla="*/ 312002 h 344290"/>
                <a:gd name="connsiteX7" fmla="*/ 1364820 w 2398955"/>
                <a:gd name="connsiteY7" fmla="*/ 46759 h 344290"/>
                <a:gd name="connsiteX8" fmla="*/ 1566918 w 2398955"/>
                <a:gd name="connsiteY8" fmla="*/ 340744 h 344290"/>
                <a:gd name="connsiteX9" fmla="*/ 1731981 w 2398955"/>
                <a:gd name="connsiteY9" fmla="*/ 61214 h 344290"/>
                <a:gd name="connsiteX10" fmla="*/ 1936040 w 2398955"/>
                <a:gd name="connsiteY10" fmla="*/ 344275 h 344290"/>
                <a:gd name="connsiteX11" fmla="*/ 2102335 w 2398955"/>
                <a:gd name="connsiteY11" fmla="*/ 75502 h 344290"/>
                <a:gd name="connsiteX12" fmla="*/ 2275523 w 2398955"/>
                <a:gd name="connsiteY12" fmla="*/ 310769 h 344290"/>
                <a:gd name="connsiteX13" fmla="*/ 2398955 w 2398955"/>
                <a:gd name="connsiteY13" fmla="*/ 31200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61826 w 2489443"/>
                <a:gd name="connsiteY6" fmla="*/ 312002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951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570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9443" h="344290">
                  <a:moveTo>
                    <a:pt x="0" y="333517"/>
                  </a:moveTo>
                  <a:cubicBezTo>
                    <a:pt x="62753" y="168566"/>
                    <a:pt x="125506" y="3616"/>
                    <a:pt x="182880" y="30"/>
                  </a:cubicBezTo>
                  <a:cubicBezTo>
                    <a:pt x="240254" y="-3556"/>
                    <a:pt x="282696" y="309210"/>
                    <a:pt x="344244" y="312002"/>
                  </a:cubicBezTo>
                  <a:cubicBezTo>
                    <a:pt x="405792" y="314794"/>
                    <a:pt x="484037" y="13196"/>
                    <a:pt x="552169" y="16782"/>
                  </a:cubicBezTo>
                  <a:cubicBezTo>
                    <a:pt x="620301" y="20368"/>
                    <a:pt x="683316" y="331696"/>
                    <a:pt x="753035" y="333517"/>
                  </a:cubicBezTo>
                  <a:cubicBezTo>
                    <a:pt x="822754" y="335338"/>
                    <a:pt x="903148" y="27326"/>
                    <a:pt x="970486" y="27709"/>
                  </a:cubicBezTo>
                  <a:cubicBezTo>
                    <a:pt x="1037824" y="28092"/>
                    <a:pt x="1091342" y="332640"/>
                    <a:pt x="1157064" y="335815"/>
                  </a:cubicBezTo>
                  <a:cubicBezTo>
                    <a:pt x="1222786" y="338990"/>
                    <a:pt x="1296511" y="45938"/>
                    <a:pt x="1364820" y="46759"/>
                  </a:cubicBezTo>
                  <a:cubicBezTo>
                    <a:pt x="1433129" y="47580"/>
                    <a:pt x="1505725" y="338335"/>
                    <a:pt x="1566918" y="340744"/>
                  </a:cubicBezTo>
                  <a:cubicBezTo>
                    <a:pt x="1628111" y="343153"/>
                    <a:pt x="1670461" y="60626"/>
                    <a:pt x="1731981" y="61214"/>
                  </a:cubicBezTo>
                  <a:cubicBezTo>
                    <a:pt x="1793501" y="61802"/>
                    <a:pt x="1874314" y="341894"/>
                    <a:pt x="1936040" y="344275"/>
                  </a:cubicBezTo>
                  <a:cubicBezTo>
                    <a:pt x="1997766" y="346656"/>
                    <a:pt x="2045755" y="81086"/>
                    <a:pt x="2102335" y="75502"/>
                  </a:cubicBezTo>
                  <a:cubicBezTo>
                    <a:pt x="2158915" y="69918"/>
                    <a:pt x="2211005" y="268177"/>
                    <a:pt x="2275523" y="310769"/>
                  </a:cubicBezTo>
                  <a:cubicBezTo>
                    <a:pt x="2340041" y="353361"/>
                    <a:pt x="2415932" y="341809"/>
                    <a:pt x="2489443" y="331052"/>
                  </a:cubicBezTo>
                </a:path>
              </a:pathLst>
            </a:custGeom>
            <a:ln w="44450">
              <a:solidFill>
                <a:srgbClr val="FF66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FR" sz="1227">
                <a:solidFill>
                  <a:srgbClr val="FF6600"/>
                </a:solidFill>
              </a:endParaRPr>
            </a:p>
          </p:txBody>
        </p:sp>
        <p:sp>
          <p:nvSpPr>
            <p:cNvPr id="12" name="Rectangle à coins arrondis 115">
              <a:extLst>
                <a:ext uri="{FF2B5EF4-FFF2-40B4-BE49-F238E27FC236}">
                  <a16:creationId xmlns:a16="http://schemas.microsoft.com/office/drawing/2014/main" id="{CBB63020-80F6-2D71-4E66-752FED354928}"/>
                </a:ext>
              </a:extLst>
            </p:cNvPr>
            <p:cNvSpPr/>
            <p:nvPr/>
          </p:nvSpPr>
          <p:spPr>
            <a:xfrm>
              <a:off x="1005841" y="1460425"/>
              <a:ext cx="5299166" cy="6391303"/>
            </a:xfrm>
            <a:prstGeom prst="roundRect">
              <a:avLst>
                <a:gd name="adj" fmla="val 0"/>
              </a:avLst>
            </a:prstGeom>
            <a:solidFill>
              <a:srgbClr val="E8D292">
                <a:alpha val="90000"/>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fr-FR" sz="1091" dirty="0">
                <a:solidFill>
                  <a:srgbClr val="000000"/>
                </a:solidFill>
                <a:latin typeface="Arial" charset="0"/>
              </a:endParaRPr>
            </a:p>
          </p:txBody>
        </p:sp>
        <p:sp>
          <p:nvSpPr>
            <p:cNvPr id="13" name="ZoneTexte 116">
              <a:extLst>
                <a:ext uri="{FF2B5EF4-FFF2-40B4-BE49-F238E27FC236}">
                  <a16:creationId xmlns:a16="http://schemas.microsoft.com/office/drawing/2014/main" id="{E1A986BB-D5C7-DFED-1E57-3A9E7C7746F4}"/>
                </a:ext>
              </a:extLst>
            </p:cNvPr>
            <p:cNvSpPr txBox="1"/>
            <p:nvPr/>
          </p:nvSpPr>
          <p:spPr>
            <a:xfrm>
              <a:off x="1698342" y="1460425"/>
              <a:ext cx="4478021" cy="689333"/>
            </a:xfrm>
            <a:prstGeom prst="rect">
              <a:avLst/>
            </a:prstGeom>
            <a:noFill/>
          </p:spPr>
          <p:txBody>
            <a:bodyPr wrap="square" rtlCol="0">
              <a:spAutoFit/>
            </a:bodyPr>
            <a:lstStyle/>
            <a:p>
              <a:r>
                <a:rPr lang="en-GB" sz="1227" dirty="0"/>
                <a:t>Peaks of intensity along dense atomic directions</a:t>
              </a:r>
            </a:p>
          </p:txBody>
        </p:sp>
        <p:sp>
          <p:nvSpPr>
            <p:cNvPr id="14" name="ZoneTexte 122">
              <a:extLst>
                <a:ext uri="{FF2B5EF4-FFF2-40B4-BE49-F238E27FC236}">
                  <a16:creationId xmlns:a16="http://schemas.microsoft.com/office/drawing/2014/main" id="{CE8A9029-6B7A-C63D-0699-E83D4DE201A8}"/>
                </a:ext>
              </a:extLst>
            </p:cNvPr>
            <p:cNvSpPr txBox="1"/>
            <p:nvPr/>
          </p:nvSpPr>
          <p:spPr>
            <a:xfrm>
              <a:off x="1707588" y="6006750"/>
              <a:ext cx="4615550" cy="627830"/>
            </a:xfrm>
            <a:prstGeom prst="rect">
              <a:avLst/>
            </a:prstGeom>
            <a:noFill/>
          </p:spPr>
          <p:txBody>
            <a:bodyPr wrap="square" rtlCol="0">
              <a:spAutoFit/>
            </a:bodyPr>
            <a:lstStyle/>
            <a:p>
              <a:r>
                <a:rPr lang="en-GB" sz="1091" b="1" dirty="0"/>
                <a:t>Simulation needed</a:t>
              </a:r>
              <a:r>
                <a:rPr lang="en-GB" sz="1091" dirty="0"/>
                <a:t> for complete interpretation and quantitative information</a:t>
              </a:r>
            </a:p>
          </p:txBody>
        </p:sp>
        <p:sp>
          <p:nvSpPr>
            <p:cNvPr id="15" name="Flèche droite 123">
              <a:extLst>
                <a:ext uri="{FF2B5EF4-FFF2-40B4-BE49-F238E27FC236}">
                  <a16:creationId xmlns:a16="http://schemas.microsoft.com/office/drawing/2014/main" id="{9CB25E63-0334-77F5-6DC6-173A61C44455}"/>
                </a:ext>
              </a:extLst>
            </p:cNvPr>
            <p:cNvSpPr/>
            <p:nvPr/>
          </p:nvSpPr>
          <p:spPr>
            <a:xfrm>
              <a:off x="1239634" y="1528671"/>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sp>
          <p:nvSpPr>
            <p:cNvPr id="16" name="Flèche droite 124">
              <a:extLst>
                <a:ext uri="{FF2B5EF4-FFF2-40B4-BE49-F238E27FC236}">
                  <a16:creationId xmlns:a16="http://schemas.microsoft.com/office/drawing/2014/main" id="{232EB202-C9E8-31DF-0A15-C689376ED750}"/>
                </a:ext>
              </a:extLst>
            </p:cNvPr>
            <p:cNvSpPr/>
            <p:nvPr/>
          </p:nvSpPr>
          <p:spPr>
            <a:xfrm>
              <a:off x="1240759" y="6078434"/>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grpSp>
          <p:nvGrpSpPr>
            <p:cNvPr id="17" name="Groupe 19">
              <a:extLst>
                <a:ext uri="{FF2B5EF4-FFF2-40B4-BE49-F238E27FC236}">
                  <a16:creationId xmlns:a16="http://schemas.microsoft.com/office/drawing/2014/main" id="{AF909FDC-0AA4-ACBE-4B2B-FA890A88541E}"/>
                </a:ext>
              </a:extLst>
            </p:cNvPr>
            <p:cNvGrpSpPr/>
            <p:nvPr/>
          </p:nvGrpSpPr>
          <p:grpSpPr>
            <a:xfrm>
              <a:off x="1204187" y="2615490"/>
              <a:ext cx="4919768" cy="2413403"/>
              <a:chOff x="-4007545" y="1771962"/>
              <a:chExt cx="3746000" cy="2041237"/>
            </a:xfrm>
          </p:grpSpPr>
          <p:sp>
            <p:nvSpPr>
              <p:cNvPr id="25" name="Rectangle 17">
                <a:extLst>
                  <a:ext uri="{FF2B5EF4-FFF2-40B4-BE49-F238E27FC236}">
                    <a16:creationId xmlns:a16="http://schemas.microsoft.com/office/drawing/2014/main" id="{DCEE858E-92D5-9282-E38B-F0AA011E9AD4}"/>
                  </a:ext>
                </a:extLst>
              </p:cNvPr>
              <p:cNvSpPr/>
              <p:nvPr/>
            </p:nvSpPr>
            <p:spPr>
              <a:xfrm>
                <a:off x="-4004811" y="1771962"/>
                <a:ext cx="3743265" cy="496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pic>
            <p:nvPicPr>
              <p:cNvPr id="26" name="Image 5">
                <a:extLst>
                  <a:ext uri="{FF2B5EF4-FFF2-40B4-BE49-F238E27FC236}">
                    <a16:creationId xmlns:a16="http://schemas.microsoft.com/office/drawing/2014/main" id="{63CB7761-F517-85F4-3263-1244D11EA17F}"/>
                  </a:ext>
                </a:extLst>
              </p:cNvPr>
              <p:cNvPicPr>
                <a:picLocks noChangeAspect="1"/>
              </p:cNvPicPr>
              <p:nvPr/>
            </p:nvPicPr>
            <p:blipFill rotWithShape="1">
              <a:blip r:embed="rId4"/>
              <a:srcRect t="7411"/>
              <a:stretch/>
            </p:blipFill>
            <p:spPr>
              <a:xfrm>
                <a:off x="-4007545" y="2244444"/>
                <a:ext cx="3746000" cy="1568755"/>
              </a:xfrm>
              <a:prstGeom prst="rect">
                <a:avLst/>
              </a:prstGeom>
            </p:spPr>
          </p:pic>
          <p:cxnSp>
            <p:nvCxnSpPr>
              <p:cNvPr id="27" name="Connecteur droit 7">
                <a:extLst>
                  <a:ext uri="{FF2B5EF4-FFF2-40B4-BE49-F238E27FC236}">
                    <a16:creationId xmlns:a16="http://schemas.microsoft.com/office/drawing/2014/main" id="{78E6D557-4DA8-DBCB-0DF7-CA1D8EAAF3A7}"/>
                  </a:ext>
                </a:extLst>
              </p:cNvPr>
              <p:cNvCxnSpPr/>
              <p:nvPr/>
            </p:nvCxnSpPr>
            <p:spPr>
              <a:xfrm>
                <a:off x="-3896757" y="2249201"/>
                <a:ext cx="3477419" cy="5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18">
                <a:extLst>
                  <a:ext uri="{FF2B5EF4-FFF2-40B4-BE49-F238E27FC236}">
                    <a16:creationId xmlns:a16="http://schemas.microsoft.com/office/drawing/2014/main" id="{D55B047E-37D8-09EC-595F-40FA774B3941}"/>
                  </a:ext>
                </a:extLst>
              </p:cNvPr>
              <p:cNvSpPr txBox="1"/>
              <p:nvPr/>
            </p:nvSpPr>
            <p:spPr>
              <a:xfrm>
                <a:off x="-3566074" y="1881561"/>
                <a:ext cx="3113426" cy="322776"/>
              </a:xfrm>
              <a:prstGeom prst="rect">
                <a:avLst/>
              </a:prstGeom>
              <a:noFill/>
            </p:spPr>
            <p:txBody>
              <a:bodyPr wrap="none" rtlCol="0">
                <a:spAutoFit/>
              </a:bodyPr>
              <a:lstStyle/>
              <a:p>
                <a:r>
                  <a:rPr lang="en-GB" sz="1091" dirty="0"/>
                  <a:t>Polar scan of Si(2p) in Si(001) substrate</a:t>
                </a:r>
              </a:p>
            </p:txBody>
          </p:sp>
        </p:grpSp>
        <p:grpSp>
          <p:nvGrpSpPr>
            <p:cNvPr id="18" name="Groupe 117">
              <a:extLst>
                <a:ext uri="{FF2B5EF4-FFF2-40B4-BE49-F238E27FC236}">
                  <a16:creationId xmlns:a16="http://schemas.microsoft.com/office/drawing/2014/main" id="{7F7728C2-E5EF-6FF2-A100-AA02F5FB71F4}"/>
                </a:ext>
              </a:extLst>
            </p:cNvPr>
            <p:cNvGrpSpPr/>
            <p:nvPr/>
          </p:nvGrpSpPr>
          <p:grpSpPr>
            <a:xfrm>
              <a:off x="2035346" y="4414274"/>
              <a:ext cx="2533526" cy="1486600"/>
              <a:chOff x="867163" y="3691590"/>
              <a:chExt cx="1718941" cy="1257355"/>
            </a:xfrm>
          </p:grpSpPr>
          <p:sp>
            <p:nvSpPr>
              <p:cNvPr id="21" name="ZoneTexte 131">
                <a:extLst>
                  <a:ext uri="{FF2B5EF4-FFF2-40B4-BE49-F238E27FC236}">
                    <a16:creationId xmlns:a16="http://schemas.microsoft.com/office/drawing/2014/main" id="{7F1469EF-FDBB-3DDB-DA49-F44ACF986EDD}"/>
                  </a:ext>
                </a:extLst>
              </p:cNvPr>
              <p:cNvSpPr txBox="1"/>
              <p:nvPr/>
            </p:nvSpPr>
            <p:spPr>
              <a:xfrm>
                <a:off x="867163" y="4600158"/>
                <a:ext cx="568193" cy="348787"/>
              </a:xfrm>
              <a:prstGeom prst="rect">
                <a:avLst/>
              </a:prstGeom>
              <a:noFill/>
            </p:spPr>
            <p:txBody>
              <a:bodyPr wrap="none" rtlCol="0">
                <a:spAutoFit/>
              </a:bodyPr>
              <a:lstStyle/>
              <a:p>
                <a:r>
                  <a:rPr lang="en-GB" sz="1227" dirty="0"/>
                  <a:t>[001]</a:t>
                </a:r>
              </a:p>
            </p:txBody>
          </p:sp>
          <p:sp>
            <p:nvSpPr>
              <p:cNvPr id="22" name="ZoneTexte 132">
                <a:extLst>
                  <a:ext uri="{FF2B5EF4-FFF2-40B4-BE49-F238E27FC236}">
                    <a16:creationId xmlns:a16="http://schemas.microsoft.com/office/drawing/2014/main" id="{457C32F7-E630-12E3-ED1C-E38874CA713A}"/>
                  </a:ext>
                </a:extLst>
              </p:cNvPr>
              <p:cNvSpPr txBox="1"/>
              <p:nvPr/>
            </p:nvSpPr>
            <p:spPr>
              <a:xfrm>
                <a:off x="2017911" y="4600157"/>
                <a:ext cx="568193" cy="348786"/>
              </a:xfrm>
              <a:prstGeom prst="rect">
                <a:avLst/>
              </a:prstGeom>
              <a:noFill/>
            </p:spPr>
            <p:txBody>
              <a:bodyPr wrap="none" rtlCol="0">
                <a:spAutoFit/>
              </a:bodyPr>
              <a:lstStyle/>
              <a:p>
                <a:r>
                  <a:rPr lang="en-GB" sz="1227" dirty="0"/>
                  <a:t>[101]</a:t>
                </a:r>
              </a:p>
            </p:txBody>
          </p:sp>
          <p:cxnSp>
            <p:nvCxnSpPr>
              <p:cNvPr id="23" name="Connecteur droit avec flèche 129">
                <a:extLst>
                  <a:ext uri="{FF2B5EF4-FFF2-40B4-BE49-F238E27FC236}">
                    <a16:creationId xmlns:a16="http://schemas.microsoft.com/office/drawing/2014/main" id="{2BB70993-078D-68E6-570F-DFD474026786}"/>
                  </a:ext>
                </a:extLst>
              </p:cNvPr>
              <p:cNvCxnSpPr/>
              <p:nvPr/>
            </p:nvCxnSpPr>
            <p:spPr>
              <a:xfrm flipV="1">
                <a:off x="2337582" y="3691590"/>
                <a:ext cx="9092" cy="944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130">
                <a:extLst>
                  <a:ext uri="{FF2B5EF4-FFF2-40B4-BE49-F238E27FC236}">
                    <a16:creationId xmlns:a16="http://schemas.microsoft.com/office/drawing/2014/main" id="{F9B684DC-54D1-843C-28D9-F8C106DE0B01}"/>
                  </a:ext>
                </a:extLst>
              </p:cNvPr>
              <p:cNvCxnSpPr/>
              <p:nvPr/>
            </p:nvCxnSpPr>
            <p:spPr>
              <a:xfrm flipV="1">
                <a:off x="1165658" y="3861570"/>
                <a:ext cx="0" cy="774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23">
              <a:extLst>
                <a:ext uri="{FF2B5EF4-FFF2-40B4-BE49-F238E27FC236}">
                  <a16:creationId xmlns:a16="http://schemas.microsoft.com/office/drawing/2014/main" id="{6C0F2E52-623F-AB50-5D7E-08E8906C961F}"/>
                </a:ext>
              </a:extLst>
            </p:cNvPr>
            <p:cNvSpPr/>
            <p:nvPr/>
          </p:nvSpPr>
          <p:spPr>
            <a:xfrm>
              <a:off x="1587905" y="6954003"/>
              <a:ext cx="3422406" cy="874034"/>
            </a:xfrm>
            <a:prstGeom prst="rect">
              <a:avLst/>
            </a:prstGeom>
          </p:spPr>
          <p:txBody>
            <a:bodyPr wrap="square">
              <a:spAutoFit/>
            </a:bodyPr>
            <a:lstStyle/>
            <a:p>
              <a:r>
                <a:rPr lang="fr-FR" sz="1091" dirty="0"/>
                <a:t>S. Tricot, T. Jaouen, D. </a:t>
              </a:r>
              <a:r>
                <a:rPr lang="fr-FR" sz="1091" dirty="0" err="1"/>
                <a:t>Sébilleau</a:t>
              </a:r>
              <a:r>
                <a:rPr lang="fr-FR" sz="1091" dirty="0"/>
                <a:t>, P. </a:t>
              </a:r>
              <a:r>
                <a:rPr lang="fr-FR" sz="1091" dirty="0" err="1"/>
                <a:t>Schieffer</a:t>
              </a:r>
              <a:r>
                <a:rPr lang="fr-FR" sz="1091" dirty="0"/>
                <a:t>, </a:t>
              </a:r>
              <a:r>
                <a:rPr lang="en-US" sz="1091" i="1" dirty="0">
                  <a:solidFill>
                    <a:srgbClr val="000000"/>
                  </a:solidFill>
                </a:rPr>
                <a:t>J. Electron. </a:t>
              </a:r>
              <a:r>
                <a:rPr lang="en-US" sz="1091" i="1" dirty="0" err="1">
                  <a:solidFill>
                    <a:srgbClr val="000000"/>
                  </a:solidFill>
                </a:rPr>
                <a:t>Spectrosc</a:t>
              </a:r>
              <a:r>
                <a:rPr lang="en-US" sz="1091" i="1" dirty="0">
                  <a:solidFill>
                    <a:srgbClr val="000000"/>
                  </a:solidFill>
                </a:rPr>
                <a:t>., </a:t>
              </a:r>
              <a:r>
                <a:rPr lang="en-US" sz="1091" b="1" dirty="0">
                  <a:solidFill>
                    <a:srgbClr val="000000"/>
                  </a:solidFill>
                </a:rPr>
                <a:t>256</a:t>
              </a:r>
              <a:r>
                <a:rPr lang="en-US" sz="1091" i="1" dirty="0">
                  <a:solidFill>
                    <a:srgbClr val="000000"/>
                  </a:solidFill>
                </a:rPr>
                <a:t>, </a:t>
              </a:r>
              <a:r>
                <a:rPr lang="en-US" sz="1091" dirty="0">
                  <a:solidFill>
                    <a:srgbClr val="000000"/>
                  </a:solidFill>
                </a:rPr>
                <a:t>147176</a:t>
              </a:r>
              <a:r>
                <a:rPr lang="en-US" sz="1091" dirty="0"/>
                <a:t> </a:t>
              </a:r>
              <a:r>
                <a:rPr lang="en-US" sz="1091" dirty="0">
                  <a:solidFill>
                    <a:srgbClr val="000000"/>
                  </a:solidFill>
                </a:rPr>
                <a:t>(2022) </a:t>
              </a:r>
              <a:endParaRPr lang="en-GB" sz="1091" dirty="0"/>
            </a:p>
          </p:txBody>
        </p:sp>
        <p:pic>
          <p:nvPicPr>
            <p:cNvPr id="20" name="Picture 1928">
              <a:extLst>
                <a:ext uri="{FF2B5EF4-FFF2-40B4-BE49-F238E27FC236}">
                  <a16:creationId xmlns:a16="http://schemas.microsoft.com/office/drawing/2014/main" id="{66CB20A4-7F07-5BCE-F450-4A1209FDB4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7338" y="7335784"/>
              <a:ext cx="286589" cy="35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9" name="図 28" descr="グラフ">
            <a:extLst>
              <a:ext uri="{FF2B5EF4-FFF2-40B4-BE49-F238E27FC236}">
                <a16:creationId xmlns:a16="http://schemas.microsoft.com/office/drawing/2014/main" id="{60C385A8-CF5E-D607-023A-0C1368440BD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6340" y="1055408"/>
            <a:ext cx="3506055" cy="4077145"/>
          </a:xfrm>
          <a:prstGeom prst="rect">
            <a:avLst/>
          </a:prstGeom>
          <a:noFill/>
          <a:ln>
            <a:noFill/>
          </a:ln>
        </p:spPr>
      </p:pic>
      <p:sp>
        <p:nvSpPr>
          <p:cNvPr id="30" name="テキスト ボックス 4">
            <a:extLst>
              <a:ext uri="{FF2B5EF4-FFF2-40B4-BE49-F238E27FC236}">
                <a16:creationId xmlns:a16="http://schemas.microsoft.com/office/drawing/2014/main" id="{BCC0E837-5AE0-ED7B-4BA7-5CAA598D9098}"/>
              </a:ext>
            </a:extLst>
          </p:cNvPr>
          <p:cNvSpPr txBox="1"/>
          <p:nvPr/>
        </p:nvSpPr>
        <p:spPr>
          <a:xfrm>
            <a:off x="6536488" y="5070100"/>
            <a:ext cx="3944966" cy="464135"/>
          </a:xfrm>
          <a:prstGeom prst="rect">
            <a:avLst/>
          </a:prstGeom>
          <a:solidFill>
            <a:schemeClr val="lt1"/>
          </a:solidFill>
          <a:ln w="6350">
            <a:solidFill>
              <a:prstClr val="black"/>
            </a:solidFill>
          </a:ln>
        </p:spPr>
        <p:txBody>
          <a:bodyPr rot="0" spcFirstLastPara="0" vert="horz" wrap="square" lIns="62345" tIns="31173" rIns="62345" bIns="31173" numCol="1" spcCol="0" rtlCol="0" fromWordArt="0" anchor="t" anchorCtr="0" forceAA="0" compatLnSpc="1">
            <a:prstTxWarp prst="textNoShape">
              <a:avLst/>
            </a:prstTxWarp>
            <a:noAutofit/>
          </a:bodyPr>
          <a:lstStyle/>
          <a:p>
            <a:r>
              <a:rPr lang="en-US" sz="1364" dirty="0">
                <a:latin typeface="Arial" panose="020B0604020202020204" pitchFamily="34" charset="0"/>
                <a:ea typeface="Arial" panose="020B0604020202020204" pitchFamily="34" charset="0"/>
              </a:rPr>
              <a:t>Fig. 2: PED calculation for LaAlO</a:t>
            </a:r>
            <a:r>
              <a:rPr lang="en-US" sz="1364" baseline="-25000" dirty="0">
                <a:latin typeface="Arial" panose="020B0604020202020204" pitchFamily="34" charset="0"/>
                <a:ea typeface="Arial" panose="020B0604020202020204" pitchFamily="34" charset="0"/>
              </a:rPr>
              <a:t>3</a:t>
            </a:r>
            <a:r>
              <a:rPr lang="en-US" sz="1364" dirty="0">
                <a:latin typeface="Arial" panose="020B0604020202020204" pitchFamily="34" charset="0"/>
                <a:ea typeface="Arial" panose="020B0604020202020204" pitchFamily="34" charset="0"/>
              </a:rPr>
              <a:t> (Mohamed </a:t>
            </a:r>
            <a:r>
              <a:rPr lang="en-US" sz="1364" dirty="0" err="1">
                <a:latin typeface="Arial" panose="020B0604020202020204" pitchFamily="34" charset="0"/>
                <a:ea typeface="Arial" panose="020B0604020202020204" pitchFamily="34" charset="0"/>
              </a:rPr>
              <a:t>Zanouni</a:t>
            </a:r>
            <a:r>
              <a:rPr lang="en-US" sz="1364" dirty="0">
                <a:latin typeface="Arial" panose="020B0604020202020204" pitchFamily="34" charset="0"/>
                <a:ea typeface="Arial" panose="020B0604020202020204" pitchFamily="34" charset="0"/>
              </a:rPr>
              <a:t>, Faculty of Sciences, Tangiers, Morocco)</a:t>
            </a:r>
            <a:endParaRPr lang="ja-JP" altLang="en-US" sz="1364" dirty="0">
              <a:latin typeface="Arial" panose="020B0604020202020204" pitchFamily="34" charset="0"/>
              <a:ea typeface="Arial" panose="020B0604020202020204" pitchFamily="34" charset="0"/>
            </a:endParaRPr>
          </a:p>
        </p:txBody>
      </p:sp>
      <p:sp>
        <p:nvSpPr>
          <p:cNvPr id="31" name="テキスト ボックス 30">
            <a:extLst>
              <a:ext uri="{FF2B5EF4-FFF2-40B4-BE49-F238E27FC236}">
                <a16:creationId xmlns:a16="http://schemas.microsoft.com/office/drawing/2014/main" id="{3FF9659E-EBBF-469F-4D53-BDA1558D92E6}"/>
              </a:ext>
            </a:extLst>
          </p:cNvPr>
          <p:cNvSpPr txBox="1"/>
          <p:nvPr/>
        </p:nvSpPr>
        <p:spPr>
          <a:xfrm>
            <a:off x="7510273" y="5540787"/>
            <a:ext cx="3590346" cy="1068306"/>
          </a:xfrm>
          <a:prstGeom prst="rect">
            <a:avLst/>
          </a:prstGeom>
          <a:noFill/>
        </p:spPr>
        <p:txBody>
          <a:bodyPr wrap="square" rtlCol="0">
            <a:spAutoFit/>
          </a:bodyPr>
          <a:lstStyle/>
          <a:p>
            <a:r>
              <a:rPr lang="ja-JP" altLang="en-US" sz="1705" dirty="0"/>
              <a:t>全く一致しない </a:t>
            </a:r>
            <a:r>
              <a:rPr lang="en-US" altLang="ja-JP" sz="1705" dirty="0"/>
              <a:t>!</a:t>
            </a:r>
          </a:p>
          <a:p>
            <a:endParaRPr lang="ja-JP" altLang="en-US" sz="1705" dirty="0"/>
          </a:p>
          <a:p>
            <a:endParaRPr lang="en-US" altLang="ja-JP" sz="1705" dirty="0"/>
          </a:p>
          <a:p>
            <a:endParaRPr lang="ja-JP" altLang="en-US" sz="1227" dirty="0"/>
          </a:p>
        </p:txBody>
      </p:sp>
      <p:sp>
        <p:nvSpPr>
          <p:cNvPr id="32" name="テキスト ボックス 31">
            <a:extLst>
              <a:ext uri="{FF2B5EF4-FFF2-40B4-BE49-F238E27FC236}">
                <a16:creationId xmlns:a16="http://schemas.microsoft.com/office/drawing/2014/main" id="{3A1E8012-4BC0-C154-5AAF-286ECE693584}"/>
              </a:ext>
            </a:extLst>
          </p:cNvPr>
          <p:cNvSpPr txBox="1"/>
          <p:nvPr/>
        </p:nvSpPr>
        <p:spPr>
          <a:xfrm>
            <a:off x="1601689" y="5540787"/>
            <a:ext cx="4045382" cy="354712"/>
          </a:xfrm>
          <a:prstGeom prst="rect">
            <a:avLst/>
          </a:prstGeom>
          <a:noFill/>
        </p:spPr>
        <p:txBody>
          <a:bodyPr wrap="square" rtlCol="0">
            <a:spAutoFit/>
          </a:bodyPr>
          <a:lstStyle/>
          <a:p>
            <a:r>
              <a:rPr lang="ja-JP" altLang="en-US" sz="1705" dirty="0"/>
              <a:t>実験とシミュレーションは一致 </a:t>
            </a:r>
            <a:r>
              <a:rPr lang="en-US" altLang="ja-JP" sz="1705" dirty="0"/>
              <a:t>!</a:t>
            </a:r>
            <a:endParaRPr lang="ja-JP" altLang="en-US" sz="1705" dirty="0"/>
          </a:p>
        </p:txBody>
      </p:sp>
      <p:sp>
        <p:nvSpPr>
          <p:cNvPr id="2" name="テキスト ボックス 1">
            <a:extLst>
              <a:ext uri="{FF2B5EF4-FFF2-40B4-BE49-F238E27FC236}">
                <a16:creationId xmlns:a16="http://schemas.microsoft.com/office/drawing/2014/main" id="{56E16335-34C2-267C-6369-9D1BE98DE5FA}"/>
              </a:ext>
            </a:extLst>
          </p:cNvPr>
          <p:cNvSpPr txBox="1"/>
          <p:nvPr/>
        </p:nvSpPr>
        <p:spPr>
          <a:xfrm>
            <a:off x="2837279" y="143076"/>
            <a:ext cx="7265116" cy="616964"/>
          </a:xfrm>
          <a:prstGeom prst="rect">
            <a:avLst/>
          </a:prstGeom>
          <a:noFill/>
        </p:spPr>
        <p:txBody>
          <a:bodyPr wrap="square">
            <a:spAutoFit/>
          </a:bodyPr>
          <a:lstStyle/>
          <a:p>
            <a:pPr marL="25976">
              <a:spcBef>
                <a:spcPts val="68"/>
              </a:spcBef>
            </a:pPr>
            <a:r>
              <a:rPr lang="en-US" altLang="ja-JP" sz="3409" b="1" baseline="23391" dirty="0" err="1">
                <a:latin typeface="Arial" panose="020B0604020202020204" pitchFamily="34" charset="0"/>
                <a:cs typeface="Arial" panose="020B0604020202020204" pitchFamily="34" charset="0"/>
              </a:rPr>
              <a:t>E.g</a:t>
            </a:r>
            <a:r>
              <a:rPr lang="en-US" altLang="ja-JP" sz="3409" b="1" baseline="23391" dirty="0">
                <a:latin typeface="Arial" panose="020B0604020202020204" pitchFamily="34" charset="0"/>
                <a:cs typeface="Arial" panose="020B0604020202020204" pitchFamily="34" charset="0"/>
              </a:rPr>
              <a:t>: </a:t>
            </a:r>
            <a:r>
              <a:rPr lang="ja-JP" altLang="en-US" sz="3409" b="1" baseline="23391" dirty="0">
                <a:latin typeface="Arial" panose="020B0604020202020204" pitchFamily="34" charset="0"/>
                <a:cs typeface="Arial" panose="020B0604020202020204" pitchFamily="34" charset="0"/>
              </a:rPr>
              <a:t>シミュレーションの課題 </a:t>
            </a:r>
            <a:r>
              <a:rPr lang="en-US" altLang="ja-JP" sz="3409" b="1" baseline="23391" dirty="0">
                <a:latin typeface="Arial" panose="020B0604020202020204" pitchFamily="34" charset="0"/>
                <a:cs typeface="Arial" panose="020B0604020202020204" pitchFamily="34" charset="0"/>
              </a:rPr>
              <a:t>~ Si vs LAO (LaAlO</a:t>
            </a:r>
            <a:r>
              <a:rPr lang="en-US" altLang="ja-JP" sz="3409" b="1" baseline="-2000" dirty="0">
                <a:latin typeface="Arial" panose="020B0604020202020204" pitchFamily="34" charset="0"/>
                <a:cs typeface="Arial" panose="020B0604020202020204" pitchFamily="34" charset="0"/>
              </a:rPr>
              <a:t>3</a:t>
            </a:r>
            <a:r>
              <a:rPr lang="en-US" altLang="ja-JP" sz="3409" b="1" baseline="23391" dirty="0">
                <a:latin typeface="Arial" panose="020B0604020202020204" pitchFamily="34" charset="0"/>
                <a:cs typeface="Arial" panose="020B0604020202020204" pitchFamily="34" charset="0"/>
              </a:rPr>
              <a:t>)</a:t>
            </a:r>
            <a:r>
              <a:rPr lang="en-US" altLang="ja-JP" sz="3409" b="1" dirty="0">
                <a:latin typeface="Arial" panose="020B0604020202020204" pitchFamily="34" charset="0"/>
                <a:cs typeface="Arial" panose="020B0604020202020204" pitchFamily="34" charset="0"/>
              </a:rPr>
              <a:t>  </a:t>
            </a:r>
          </a:p>
        </p:txBody>
      </p:sp>
      <p:sp>
        <p:nvSpPr>
          <p:cNvPr id="35" name="テキスト ボックス 34">
            <a:extLst>
              <a:ext uri="{FF2B5EF4-FFF2-40B4-BE49-F238E27FC236}">
                <a16:creationId xmlns:a16="http://schemas.microsoft.com/office/drawing/2014/main" id="{68E73071-3A25-0C61-2C5A-93A1193D60D6}"/>
              </a:ext>
            </a:extLst>
          </p:cNvPr>
          <p:cNvSpPr txBox="1"/>
          <p:nvPr/>
        </p:nvSpPr>
        <p:spPr>
          <a:xfrm>
            <a:off x="3151554" y="5836971"/>
            <a:ext cx="6269859" cy="344069"/>
          </a:xfrm>
          <a:prstGeom prst="rect">
            <a:avLst/>
          </a:prstGeom>
          <a:noFill/>
        </p:spPr>
        <p:txBody>
          <a:bodyPr wrap="square">
            <a:spAutoFit/>
          </a:bodyPr>
          <a:lstStyle/>
          <a:p>
            <a:pPr algn="ctr"/>
            <a:r>
              <a:rPr lang="ja-JP" altLang="en-US" sz="1636" dirty="0">
                <a:solidFill>
                  <a:srgbClr val="FF0000"/>
                </a:solidFill>
              </a:rPr>
              <a:t>発散はどこから来るのか </a:t>
            </a:r>
            <a:r>
              <a:rPr lang="en-US" altLang="ja-JP" sz="1636" dirty="0">
                <a:solidFill>
                  <a:srgbClr val="FF0000"/>
                </a:solidFill>
              </a:rPr>
              <a:t>? </a:t>
            </a:r>
            <a:r>
              <a:rPr lang="ja-JP" altLang="en-US" sz="1636" dirty="0">
                <a:solidFill>
                  <a:srgbClr val="FF0000"/>
                </a:solidFill>
              </a:rPr>
              <a:t>どうやって解消するのか </a:t>
            </a:r>
            <a:r>
              <a:rPr lang="en-US" altLang="ja-JP" sz="1636" dirty="0">
                <a:solidFill>
                  <a:srgbClr val="FF0000"/>
                </a:solidFill>
              </a:rPr>
              <a:t>?</a:t>
            </a:r>
          </a:p>
        </p:txBody>
      </p:sp>
      <p:sp>
        <p:nvSpPr>
          <p:cNvPr id="36" name="テキスト ボックス 35">
            <a:extLst>
              <a:ext uri="{FF2B5EF4-FFF2-40B4-BE49-F238E27FC236}">
                <a16:creationId xmlns:a16="http://schemas.microsoft.com/office/drawing/2014/main" id="{D9C634F3-CFEB-A977-03BC-4EEB7DB85FF0}"/>
              </a:ext>
            </a:extLst>
          </p:cNvPr>
          <p:cNvSpPr txBox="1"/>
          <p:nvPr/>
        </p:nvSpPr>
        <p:spPr>
          <a:xfrm>
            <a:off x="2251264" y="780135"/>
            <a:ext cx="2892445" cy="344069"/>
          </a:xfrm>
          <a:prstGeom prst="rect">
            <a:avLst/>
          </a:prstGeom>
          <a:noFill/>
        </p:spPr>
        <p:txBody>
          <a:bodyPr wrap="square" rtlCol="0">
            <a:spAutoFit/>
          </a:bodyPr>
          <a:lstStyle/>
          <a:p>
            <a:r>
              <a:rPr lang="en-US" altLang="ja-JP" sz="1636" dirty="0"/>
              <a:t>Si(2p) in Si(001) substrate</a:t>
            </a:r>
            <a:endParaRPr lang="ja-JP" altLang="en-US" sz="1636" dirty="0"/>
          </a:p>
        </p:txBody>
      </p:sp>
      <p:sp>
        <p:nvSpPr>
          <p:cNvPr id="38" name="テキスト ボックス 37">
            <a:extLst>
              <a:ext uri="{FF2B5EF4-FFF2-40B4-BE49-F238E27FC236}">
                <a16:creationId xmlns:a16="http://schemas.microsoft.com/office/drawing/2014/main" id="{0B5E9B22-8DB9-C6D1-649A-A3864E9F3FCB}"/>
              </a:ext>
            </a:extLst>
          </p:cNvPr>
          <p:cNvSpPr txBox="1"/>
          <p:nvPr/>
        </p:nvSpPr>
        <p:spPr>
          <a:xfrm>
            <a:off x="7726140" y="822074"/>
            <a:ext cx="2048242" cy="344069"/>
          </a:xfrm>
          <a:prstGeom prst="rect">
            <a:avLst/>
          </a:prstGeom>
          <a:noFill/>
        </p:spPr>
        <p:txBody>
          <a:bodyPr wrap="square" rtlCol="0">
            <a:spAutoFit/>
          </a:bodyPr>
          <a:lstStyle/>
          <a:p>
            <a:r>
              <a:rPr lang="en-US" altLang="ja-JP" sz="1636" dirty="0">
                <a:latin typeface="Arial" panose="020B0604020202020204" pitchFamily="34" charset="0"/>
                <a:ea typeface="Arial" panose="020B0604020202020204" pitchFamily="34" charset="0"/>
              </a:rPr>
              <a:t>La(4d) in LaAlO</a:t>
            </a:r>
            <a:r>
              <a:rPr lang="en-US" altLang="ja-JP" sz="1636" baseline="-25000" dirty="0">
                <a:latin typeface="Arial" panose="020B0604020202020204" pitchFamily="34" charset="0"/>
                <a:ea typeface="Arial" panose="020B0604020202020204" pitchFamily="34" charset="0"/>
              </a:rPr>
              <a:t>3</a:t>
            </a:r>
            <a:endParaRPr lang="ja-JP" altLang="en-US" sz="1227" dirty="0"/>
          </a:p>
        </p:txBody>
      </p:sp>
    </p:spTree>
    <p:extLst>
      <p:ext uri="{BB962C8B-B14F-4D97-AF65-F5344CB8AC3E}">
        <p14:creationId xmlns:p14="http://schemas.microsoft.com/office/powerpoint/2010/main" val="336668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5" grpId="0"/>
      <p:bldP spid="36" grpId="0"/>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1F7572C-0E22-85B9-C280-B93B99846C57}"/>
              </a:ext>
            </a:extLst>
          </p:cNvPr>
          <p:cNvSpPr>
            <a:spLocks noGrp="1"/>
          </p:cNvSpPr>
          <p:nvPr>
            <p:ph idx="1"/>
          </p:nvPr>
        </p:nvSpPr>
        <p:spPr>
          <a:xfrm>
            <a:off x="1820208" y="924401"/>
            <a:ext cx="8603673" cy="4351338"/>
          </a:xfrm>
        </p:spPr>
        <p:txBody>
          <a:bodyPr/>
          <a:lstStyle/>
          <a:p>
            <a:r>
              <a:rPr lang="ja-JP" altLang="en-US" sz="2045" dirty="0"/>
              <a:t>方法論</a:t>
            </a:r>
            <a:r>
              <a:rPr lang="en-US" altLang="ja-JP" sz="2045" dirty="0"/>
              <a:t>: </a:t>
            </a:r>
            <a:r>
              <a:rPr lang="ja-JP" altLang="en-US" sz="2045" dirty="0"/>
              <a:t>高密度の原子鎖に対して</a:t>
            </a:r>
            <a:r>
              <a:rPr lang="en-US" altLang="ja-JP" sz="2045" dirty="0"/>
              <a:t>ω</a:t>
            </a:r>
            <a:r>
              <a:rPr lang="ja-JP" altLang="en-US" sz="2045" dirty="0"/>
              <a:t>を計算し、その値をクラスターの計算に用いる</a:t>
            </a:r>
            <a:r>
              <a:rPr lang="en-US" altLang="ja-JP" sz="2045" dirty="0"/>
              <a:t>.</a:t>
            </a:r>
          </a:p>
          <a:p>
            <a:endParaRPr lang="en-US" altLang="ja-JP" dirty="0"/>
          </a:p>
          <a:p>
            <a:r>
              <a:rPr lang="en-US" altLang="ja-JP" sz="2045" dirty="0" err="1"/>
              <a:t>E,g</a:t>
            </a:r>
            <a:r>
              <a:rPr lang="en-US" altLang="ja-JP" sz="2045" dirty="0"/>
              <a:t>.: 84</a:t>
            </a:r>
            <a:r>
              <a:rPr lang="ja-JP" altLang="en-US" sz="2045" dirty="0"/>
              <a:t>個の</a:t>
            </a:r>
            <a:r>
              <a:rPr lang="en-US" altLang="ja-JP" sz="2045" dirty="0"/>
              <a:t>Pt</a:t>
            </a:r>
            <a:r>
              <a:rPr lang="ja-JP" altLang="en-US" sz="2045" dirty="0"/>
              <a:t>原子のクラスター</a:t>
            </a:r>
            <a:endParaRPr lang="en-US" altLang="ja-JP" sz="2045" dirty="0"/>
          </a:p>
          <a:p>
            <a:endParaRPr kumimoji="1" lang="ja-JP" altLang="en-US" dirty="0"/>
          </a:p>
        </p:txBody>
      </p:sp>
      <p:sp>
        <p:nvSpPr>
          <p:cNvPr id="3" name="日付プレースホルダー 2">
            <a:extLst>
              <a:ext uri="{FF2B5EF4-FFF2-40B4-BE49-F238E27FC236}">
                <a16:creationId xmlns:a16="http://schemas.microsoft.com/office/drawing/2014/main" id="{C53633AC-1BA7-E20A-66ED-275265D3FFC2}"/>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A10463E8-1356-869C-5507-DB1702B2A736}"/>
              </a:ext>
            </a:extLst>
          </p:cNvPr>
          <p:cNvSpPr>
            <a:spLocks noGrp="1"/>
          </p:cNvSpPr>
          <p:nvPr>
            <p:ph type="ftr" sz="quarter" idx="11"/>
          </p:nvPr>
        </p:nvSpPr>
        <p:spPr/>
        <p:txBody>
          <a:bodyPr/>
          <a:lstStyle/>
          <a:p>
            <a:r>
              <a:rPr kumimoji="1" lang="en-US" altLang="ja-JP" b="1" dirty="0"/>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ECDB55A5-9E0A-825A-8FCC-1404E8714B14}"/>
              </a:ext>
            </a:extLst>
          </p:cNvPr>
          <p:cNvSpPr>
            <a:spLocks noGrp="1"/>
          </p:cNvSpPr>
          <p:nvPr>
            <p:ph type="sldNum" sz="quarter" idx="12"/>
          </p:nvPr>
        </p:nvSpPr>
        <p:spPr/>
        <p:txBody>
          <a:bodyPr/>
          <a:lstStyle/>
          <a:p>
            <a:fld id="{B21B9B4F-A4D2-4B49-B820-CCE4FA55D23B}" type="slidenum">
              <a:rPr kumimoji="1" lang="ja-JP" altLang="en-US" smtClean="0"/>
              <a:pPr/>
              <a:t>44</a:t>
            </a:fld>
            <a:endParaRPr kumimoji="1" lang="ja-JP" altLang="en-US" dirty="0"/>
          </a:p>
        </p:txBody>
      </p:sp>
      <p:sp>
        <p:nvSpPr>
          <p:cNvPr id="6" name="ZoneTexte 142">
            <a:extLst>
              <a:ext uri="{FF2B5EF4-FFF2-40B4-BE49-F238E27FC236}">
                <a16:creationId xmlns:a16="http://schemas.microsoft.com/office/drawing/2014/main" id="{5A2F9956-7C3D-00A6-B62D-1A61BA8CA8C5}"/>
              </a:ext>
            </a:extLst>
          </p:cNvPr>
          <p:cNvSpPr txBox="1"/>
          <p:nvPr/>
        </p:nvSpPr>
        <p:spPr>
          <a:xfrm>
            <a:off x="2586726" y="2247046"/>
            <a:ext cx="5395380" cy="553998"/>
          </a:xfrm>
          <a:prstGeom prst="rect">
            <a:avLst/>
          </a:prstGeom>
          <a:noFill/>
        </p:spPr>
        <p:txBody>
          <a:bodyPr wrap="square" rtlCol="0">
            <a:spAutoFit/>
          </a:bodyPr>
          <a:lstStyle/>
          <a:p>
            <a:pPr algn="r"/>
            <a:endParaRPr lang="en-GB" sz="1364" dirty="0"/>
          </a:p>
          <a:p>
            <a:r>
              <a:rPr lang="en-GB" sz="1636" dirty="0"/>
              <a:t>*MI</a:t>
            </a:r>
            <a:r>
              <a:rPr lang="ja-JP" altLang="en-US" sz="1636" dirty="0"/>
              <a:t>の計算が可能→方法論との比較ができる</a:t>
            </a:r>
            <a:endParaRPr lang="en-GB" sz="1636" dirty="0"/>
          </a:p>
        </p:txBody>
      </p:sp>
      <p:grpSp>
        <p:nvGrpSpPr>
          <p:cNvPr id="69" name="グループ化 68">
            <a:extLst>
              <a:ext uri="{FF2B5EF4-FFF2-40B4-BE49-F238E27FC236}">
                <a16:creationId xmlns:a16="http://schemas.microsoft.com/office/drawing/2014/main" id="{83385EB1-25FF-3362-1BF8-EAFDF5A65427}"/>
              </a:ext>
            </a:extLst>
          </p:cNvPr>
          <p:cNvGrpSpPr/>
          <p:nvPr/>
        </p:nvGrpSpPr>
        <p:grpSpPr>
          <a:xfrm>
            <a:off x="8280814" y="1454703"/>
            <a:ext cx="2987136" cy="1213678"/>
            <a:chOff x="9638668" y="2133450"/>
            <a:chExt cx="4381133" cy="1780061"/>
          </a:xfrm>
        </p:grpSpPr>
        <p:pic>
          <p:nvPicPr>
            <p:cNvPr id="7" name="Image 6">
              <a:extLst>
                <a:ext uri="{FF2B5EF4-FFF2-40B4-BE49-F238E27FC236}">
                  <a16:creationId xmlns:a16="http://schemas.microsoft.com/office/drawing/2014/main" id="{E4EEA4AD-E37D-0B89-47DD-840157A9A0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24" t="26284" r="21251" b="23252"/>
            <a:stretch/>
          </p:blipFill>
          <p:spPr>
            <a:xfrm>
              <a:off x="9638668" y="2133450"/>
              <a:ext cx="2595923" cy="1780061"/>
            </a:xfrm>
            <a:prstGeom prst="rect">
              <a:avLst/>
            </a:prstGeom>
          </p:spPr>
        </p:pic>
        <p:sp>
          <p:nvSpPr>
            <p:cNvPr id="8" name="Rectangle 61">
              <a:extLst>
                <a:ext uri="{FF2B5EF4-FFF2-40B4-BE49-F238E27FC236}">
                  <a16:creationId xmlns:a16="http://schemas.microsoft.com/office/drawing/2014/main" id="{5D414840-2648-7323-A3D0-864E1FAD83F0}"/>
                </a:ext>
              </a:extLst>
            </p:cNvPr>
            <p:cNvSpPr/>
            <p:nvPr/>
          </p:nvSpPr>
          <p:spPr>
            <a:xfrm>
              <a:off x="11746605" y="2140738"/>
              <a:ext cx="1202070" cy="477157"/>
            </a:xfrm>
            <a:prstGeom prst="rect">
              <a:avLst/>
            </a:prstGeom>
            <a:noFill/>
          </p:spPr>
          <p:txBody>
            <a:bodyPr wrap="square" lIns="62345" tIns="31173" rIns="62345" bIns="31173">
              <a:spAutoFit/>
            </a:bodyPr>
            <a:lstStyle/>
            <a:p>
              <a:pPr algn="ctr"/>
              <a:r>
                <a:rPr lang="fr-FR" sz="1705" b="1" dirty="0">
                  <a:ln w="9525">
                    <a:solidFill>
                      <a:schemeClr val="bg1"/>
                    </a:solidFill>
                    <a:prstDash val="solid"/>
                  </a:ln>
                  <a:effectLst>
                    <a:outerShdw blurRad="12700" dist="38100" dir="2700000" algn="tl" rotWithShape="0">
                      <a:schemeClr val="bg1">
                        <a:lumMod val="50000"/>
                      </a:schemeClr>
                    </a:outerShdw>
                  </a:effectLst>
                </a:rPr>
                <a:t>Pt</a:t>
              </a:r>
            </a:p>
          </p:txBody>
        </p:sp>
        <p:sp>
          <p:nvSpPr>
            <p:cNvPr id="9" name="ZoneTexte 140">
              <a:extLst>
                <a:ext uri="{FF2B5EF4-FFF2-40B4-BE49-F238E27FC236}">
                  <a16:creationId xmlns:a16="http://schemas.microsoft.com/office/drawing/2014/main" id="{02E9D8BE-6B70-2843-568D-3AB864439851}"/>
                </a:ext>
              </a:extLst>
            </p:cNvPr>
            <p:cNvSpPr txBox="1"/>
            <p:nvPr/>
          </p:nvSpPr>
          <p:spPr>
            <a:xfrm>
              <a:off x="11842245" y="3080986"/>
              <a:ext cx="2177556" cy="504635"/>
            </a:xfrm>
            <a:prstGeom prst="rect">
              <a:avLst/>
            </a:prstGeom>
            <a:noFill/>
          </p:spPr>
          <p:txBody>
            <a:bodyPr wrap="square" rtlCol="0">
              <a:spAutoFit/>
            </a:bodyPr>
            <a:lstStyle/>
            <a:p>
              <a:r>
                <a:rPr lang="en-GB" sz="1636" dirty="0"/>
                <a:t>Emitter atom</a:t>
              </a:r>
            </a:p>
          </p:txBody>
        </p:sp>
        <p:sp>
          <p:nvSpPr>
            <p:cNvPr id="10" name="Forme libre 141">
              <a:extLst>
                <a:ext uri="{FF2B5EF4-FFF2-40B4-BE49-F238E27FC236}">
                  <a16:creationId xmlns:a16="http://schemas.microsoft.com/office/drawing/2014/main" id="{72A64504-875B-BFF0-A873-38680C2CAFD0}"/>
                </a:ext>
              </a:extLst>
            </p:cNvPr>
            <p:cNvSpPr/>
            <p:nvPr/>
          </p:nvSpPr>
          <p:spPr>
            <a:xfrm>
              <a:off x="10885390" y="3529064"/>
              <a:ext cx="1321012" cy="359446"/>
            </a:xfrm>
            <a:custGeom>
              <a:avLst/>
              <a:gdLst>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203582"/>
                <a:gd name="connsiteX1" fmla="*/ 434109 w 434109"/>
                <a:gd name="connsiteY1" fmla="*/ 96982 h 203582"/>
                <a:gd name="connsiteX0" fmla="*/ 0 w 281709"/>
                <a:gd name="connsiteY0" fmla="*/ 350805 h 474010"/>
                <a:gd name="connsiteX1" fmla="*/ 281709 w 281709"/>
                <a:gd name="connsiteY1" fmla="*/ 3287 h 474010"/>
                <a:gd name="connsiteX0" fmla="*/ 10432 w 292141"/>
                <a:gd name="connsiteY0" fmla="*/ 362800 h 362800"/>
                <a:gd name="connsiteX1" fmla="*/ 292141 w 292141"/>
                <a:gd name="connsiteY1" fmla="*/ 15282 h 362800"/>
                <a:gd name="connsiteX0" fmla="*/ 10432 w 292141"/>
                <a:gd name="connsiteY0" fmla="*/ 362800 h 362800"/>
                <a:gd name="connsiteX1" fmla="*/ 292141 w 292141"/>
                <a:gd name="connsiteY1" fmla="*/ 15282 h 362800"/>
                <a:gd name="connsiteX0" fmla="*/ 25592 w 307301"/>
                <a:gd name="connsiteY0" fmla="*/ 348543 h 348543"/>
                <a:gd name="connsiteX1" fmla="*/ 307301 w 307301"/>
                <a:gd name="connsiteY1" fmla="*/ 1025 h 348543"/>
                <a:gd name="connsiteX0" fmla="*/ 125422 w 178531"/>
                <a:gd name="connsiteY0" fmla="*/ 589102 h 589102"/>
                <a:gd name="connsiteX1" fmla="*/ 178531 w 178531"/>
                <a:gd name="connsiteY1" fmla="*/ 284 h 589102"/>
                <a:gd name="connsiteX0" fmla="*/ 47355 w 100464"/>
                <a:gd name="connsiteY0" fmla="*/ 588818 h 588818"/>
                <a:gd name="connsiteX1" fmla="*/ 100464 w 100464"/>
                <a:gd name="connsiteY1" fmla="*/ 0 h 588818"/>
                <a:gd name="connsiteX0" fmla="*/ 52341 w 105450"/>
                <a:gd name="connsiteY0" fmla="*/ 588818 h 588818"/>
                <a:gd name="connsiteX1" fmla="*/ 105450 w 105450"/>
                <a:gd name="connsiteY1" fmla="*/ 0 h 588818"/>
                <a:gd name="connsiteX0" fmla="*/ 227639 w 227639"/>
                <a:gd name="connsiteY0" fmla="*/ 293543 h 293543"/>
                <a:gd name="connsiteX1" fmla="*/ 42623 w 227639"/>
                <a:gd name="connsiteY1" fmla="*/ 0 h 293543"/>
                <a:gd name="connsiteX0" fmla="*/ 239863 w 239863"/>
                <a:gd name="connsiteY0" fmla="*/ 293543 h 293912"/>
                <a:gd name="connsiteX1" fmla="*/ 54847 w 239863"/>
                <a:gd name="connsiteY1" fmla="*/ 0 h 293912"/>
                <a:gd name="connsiteX0" fmla="*/ 495938 w 495938"/>
                <a:gd name="connsiteY0" fmla="*/ 0 h 372008"/>
                <a:gd name="connsiteX1" fmla="*/ 28147 w 495938"/>
                <a:gd name="connsiteY1" fmla="*/ 333503 h 372008"/>
                <a:gd name="connsiteX0" fmla="*/ 523222 w 523222"/>
                <a:gd name="connsiteY0" fmla="*/ 0 h 359230"/>
                <a:gd name="connsiteX1" fmla="*/ 26795 w 523222"/>
                <a:gd name="connsiteY1" fmla="*/ 319871 h 359230"/>
                <a:gd name="connsiteX0" fmla="*/ 496427 w 496427"/>
                <a:gd name="connsiteY0" fmla="*/ 0 h 319871"/>
                <a:gd name="connsiteX1" fmla="*/ 0 w 496427"/>
                <a:gd name="connsiteY1" fmla="*/ 319871 h 319871"/>
                <a:gd name="connsiteX0" fmla="*/ 496427 w 496427"/>
                <a:gd name="connsiteY0" fmla="*/ 48161 h 368032"/>
                <a:gd name="connsiteX1" fmla="*/ 0 w 496427"/>
                <a:gd name="connsiteY1" fmla="*/ 368032 h 368032"/>
                <a:gd name="connsiteX0" fmla="*/ 496427 w 496761"/>
                <a:gd name="connsiteY0" fmla="*/ 189092 h 508963"/>
                <a:gd name="connsiteX1" fmla="*/ 0 w 496761"/>
                <a:gd name="connsiteY1" fmla="*/ 508963 h 508963"/>
                <a:gd name="connsiteX0" fmla="*/ 496427 w 496854"/>
                <a:gd name="connsiteY0" fmla="*/ 103420 h 547686"/>
                <a:gd name="connsiteX1" fmla="*/ 0 w 496854"/>
                <a:gd name="connsiteY1" fmla="*/ 423291 h 547686"/>
                <a:gd name="connsiteX0" fmla="*/ 496427 w 496427"/>
                <a:gd name="connsiteY0" fmla="*/ 0 h 514410"/>
                <a:gd name="connsiteX1" fmla="*/ 0 w 496427"/>
                <a:gd name="connsiteY1" fmla="*/ 319871 h 514410"/>
              </a:gdLst>
              <a:ahLst/>
              <a:cxnLst>
                <a:cxn ang="0">
                  <a:pos x="connsiteX0" y="connsiteY0"/>
                </a:cxn>
                <a:cxn ang="0">
                  <a:pos x="connsiteX1" y="connsiteY1"/>
                </a:cxn>
              </a:cxnLst>
              <a:rect l="l" t="t" r="r" b="b"/>
              <a:pathLst>
                <a:path w="496427" h="514410">
                  <a:moveTo>
                    <a:pt x="496427" y="0"/>
                  </a:moveTo>
                  <a:cubicBezTo>
                    <a:pt x="454452" y="171562"/>
                    <a:pt x="277669" y="839994"/>
                    <a:pt x="0" y="319871"/>
                  </a:cubicBez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dirty="0"/>
            </a:p>
          </p:txBody>
        </p:sp>
      </p:grpSp>
      <p:grpSp>
        <p:nvGrpSpPr>
          <p:cNvPr id="71" name="グループ化 70">
            <a:extLst>
              <a:ext uri="{FF2B5EF4-FFF2-40B4-BE49-F238E27FC236}">
                <a16:creationId xmlns:a16="http://schemas.microsoft.com/office/drawing/2014/main" id="{71B11B08-7971-098D-ED55-374263D96A2C}"/>
              </a:ext>
            </a:extLst>
          </p:cNvPr>
          <p:cNvGrpSpPr/>
          <p:nvPr/>
        </p:nvGrpSpPr>
        <p:grpSpPr>
          <a:xfrm>
            <a:off x="2011108" y="2801044"/>
            <a:ext cx="6909319" cy="3139701"/>
            <a:chOff x="2675586" y="4614813"/>
            <a:chExt cx="9139645" cy="4153195"/>
          </a:xfrm>
        </p:grpSpPr>
        <p:sp>
          <p:nvSpPr>
            <p:cNvPr id="13" name="Rectangle à coins arrondis 154">
              <a:extLst>
                <a:ext uri="{FF2B5EF4-FFF2-40B4-BE49-F238E27FC236}">
                  <a16:creationId xmlns:a16="http://schemas.microsoft.com/office/drawing/2014/main" id="{41672C9C-7F6B-FC31-6E85-68D85DAE5C52}"/>
                </a:ext>
              </a:extLst>
            </p:cNvPr>
            <p:cNvSpPr/>
            <p:nvPr/>
          </p:nvSpPr>
          <p:spPr>
            <a:xfrm>
              <a:off x="6852196" y="4649437"/>
              <a:ext cx="4842035" cy="4118571"/>
            </a:xfrm>
            <a:prstGeom prst="roundRect">
              <a:avLst>
                <a:gd name="adj" fmla="val 0"/>
              </a:avLst>
            </a:prstGeom>
            <a:solidFill>
              <a:srgbClr val="007AB3">
                <a:alpha val="50196"/>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091" dirty="0">
                <a:solidFill>
                  <a:schemeClr val="tx1"/>
                </a:solidFill>
                <a:latin typeface="Arial" charset="0"/>
              </a:endParaRPr>
            </a:p>
          </p:txBody>
        </p:sp>
        <p:sp>
          <p:nvSpPr>
            <p:cNvPr id="14" name="Rectangle à coins arrondis 144">
              <a:extLst>
                <a:ext uri="{FF2B5EF4-FFF2-40B4-BE49-F238E27FC236}">
                  <a16:creationId xmlns:a16="http://schemas.microsoft.com/office/drawing/2014/main" id="{1472D683-10EC-ECF3-4482-7E5E0F039270}"/>
                </a:ext>
              </a:extLst>
            </p:cNvPr>
            <p:cNvSpPr/>
            <p:nvPr/>
          </p:nvSpPr>
          <p:spPr>
            <a:xfrm>
              <a:off x="2722713" y="4615591"/>
              <a:ext cx="4132585" cy="4110569"/>
            </a:xfrm>
            <a:prstGeom prst="roundRect">
              <a:avLst>
                <a:gd name="adj" fmla="val 0"/>
              </a:avLst>
            </a:prstGeom>
            <a:solidFill>
              <a:srgbClr val="E0CC93"/>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091" dirty="0">
                <a:solidFill>
                  <a:schemeClr val="tx1"/>
                </a:solidFill>
                <a:latin typeface="Arial" charset="0"/>
              </a:endParaRPr>
            </a:p>
          </p:txBody>
        </p:sp>
        <mc:AlternateContent xmlns:mc="http://schemas.openxmlformats.org/markup-compatibility/2006" xmlns:a14="http://schemas.microsoft.com/office/drawing/2010/main">
          <mc:Choice Requires="a14">
            <p:sp>
              <p:nvSpPr>
                <p:cNvPr id="15" name="ZoneTexte 147">
                  <a:extLst>
                    <a:ext uri="{FF2B5EF4-FFF2-40B4-BE49-F238E27FC236}">
                      <a16:creationId xmlns:a16="http://schemas.microsoft.com/office/drawing/2014/main" id="{9D5F9D13-DE2E-4122-27D3-25F45AD57698}"/>
                    </a:ext>
                  </a:extLst>
                </p:cNvPr>
                <p:cNvSpPr txBox="1"/>
                <p:nvPr/>
              </p:nvSpPr>
              <p:spPr>
                <a:xfrm>
                  <a:off x="3183188" y="4614813"/>
                  <a:ext cx="3565720" cy="1264124"/>
                </a:xfrm>
                <a:prstGeom prst="rect">
                  <a:avLst/>
                </a:prstGeom>
                <a:noFill/>
              </p:spPr>
              <p:txBody>
                <a:bodyPr wrap="square" rtlCol="0">
                  <a:spAutoFit/>
                </a:bodyPr>
                <a:lstStyle/>
                <a:p>
                  <a:r>
                    <a:rPr lang="en-GB" sz="1227" dirty="0"/>
                    <a:t>Finding a good approximation of </a:t>
                  </a:r>
                  <a14:m>
                    <m:oMath xmlns:m="http://schemas.openxmlformats.org/officeDocument/2006/math">
                      <m:sSub>
                        <m:sSubPr>
                          <m:ctrlPr>
                            <a:rPr lang="fr-FR" sz="1227" i="1">
                              <a:latin typeface="Cambria Math" panose="02040503050406030204" pitchFamily="18" charset="0"/>
                            </a:rPr>
                          </m:ctrlPr>
                        </m:sSubPr>
                        <m:e>
                          <m:r>
                            <a:rPr lang="fr-FR" sz="1227" i="1">
                              <a:latin typeface="Cambria Math" panose="02040503050406030204" pitchFamily="18" charset="0"/>
                            </a:rPr>
                            <m:t>𝜔</m:t>
                          </m:r>
                        </m:e>
                        <m:sub>
                          <m:r>
                            <a:rPr lang="fr-FR" sz="1227" i="1">
                              <a:latin typeface="Cambria Math" panose="02040503050406030204" pitchFamily="18" charset="0"/>
                            </a:rPr>
                            <m:t>𝑜𝑝𝑡</m:t>
                          </m:r>
                        </m:sub>
                      </m:sSub>
                    </m:oMath>
                  </a14:m>
                  <a:r>
                    <a:rPr lang="en-GB" sz="1227" dirty="0"/>
                    <a:t> by working on sub-chains of atoms and applying the result to the full cluster…</a:t>
                  </a:r>
                </a:p>
              </p:txBody>
            </p:sp>
          </mc:Choice>
          <mc:Fallback xmlns="">
            <p:sp>
              <p:nvSpPr>
                <p:cNvPr id="15" name="ZoneTexte 147">
                  <a:extLst>
                    <a:ext uri="{FF2B5EF4-FFF2-40B4-BE49-F238E27FC236}">
                      <a16:creationId xmlns:a16="http://schemas.microsoft.com/office/drawing/2014/main" id="{9D5F9D13-DE2E-4122-27D3-25F45AD57698}"/>
                    </a:ext>
                  </a:extLst>
                </p:cNvPr>
                <p:cNvSpPr txBox="1">
                  <a:spLocks noRot="1" noChangeAspect="1" noMove="1" noResize="1" noEditPoints="1" noAdjustHandles="1" noChangeArrowheads="1" noChangeShapeType="1" noTextEdit="1"/>
                </p:cNvSpPr>
                <p:nvPr/>
              </p:nvSpPr>
              <p:spPr>
                <a:xfrm>
                  <a:off x="3183188" y="4614813"/>
                  <a:ext cx="3565720" cy="1264124"/>
                </a:xfrm>
                <a:prstGeom prst="rect">
                  <a:avLst/>
                </a:prstGeom>
                <a:blipFill>
                  <a:blip r:embed="rId4"/>
                  <a:stretch>
                    <a:fillRect l="-251" t="-1418" b="-5674"/>
                  </a:stretch>
                </a:blipFill>
              </p:spPr>
              <p:txBody>
                <a:bodyPr/>
                <a:lstStyle/>
                <a:p>
                  <a:r>
                    <a:rPr lang="ja-JP" altLang="en-US">
                      <a:noFill/>
                    </a:rPr>
                    <a:t> </a:t>
                  </a:r>
                </a:p>
              </p:txBody>
            </p:sp>
          </mc:Fallback>
        </mc:AlternateContent>
        <p:pic>
          <p:nvPicPr>
            <p:cNvPr id="16" name="Image 150">
              <a:extLst>
                <a:ext uri="{FF2B5EF4-FFF2-40B4-BE49-F238E27FC236}">
                  <a16:creationId xmlns:a16="http://schemas.microsoft.com/office/drawing/2014/main" id="{E38C2867-2281-DBED-FC31-85C98ABA5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586" y="4684753"/>
              <a:ext cx="600435" cy="606535"/>
            </a:xfrm>
            <a:prstGeom prst="rect">
              <a:avLst/>
            </a:prstGeom>
            <a:effectLst>
              <a:outerShdw blurRad="127000" dist="38100" dir="2700000" sx="110000" sy="110000" algn="tl" rotWithShape="0">
                <a:prstClr val="black">
                  <a:alpha val="40000"/>
                </a:prstClr>
              </a:outerShdw>
            </a:effectLst>
          </p:spPr>
        </p:pic>
        <p:cxnSp>
          <p:nvCxnSpPr>
            <p:cNvPr id="17" name="Connecteur droit avec flèche 131">
              <a:extLst>
                <a:ext uri="{FF2B5EF4-FFF2-40B4-BE49-F238E27FC236}">
                  <a16:creationId xmlns:a16="http://schemas.microsoft.com/office/drawing/2014/main" id="{B0D9A1D0-FF25-A6BF-D3B8-1F5832B35FCF}"/>
                </a:ext>
              </a:extLst>
            </p:cNvPr>
            <p:cNvCxnSpPr/>
            <p:nvPr/>
          </p:nvCxnSpPr>
          <p:spPr>
            <a:xfrm flipV="1">
              <a:off x="4930557" y="7844196"/>
              <a:ext cx="212288" cy="392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46">
              <a:extLst>
                <a:ext uri="{FF2B5EF4-FFF2-40B4-BE49-F238E27FC236}">
                  <a16:creationId xmlns:a16="http://schemas.microsoft.com/office/drawing/2014/main" id="{1BEDCF23-0FBA-286D-24BE-1953ED4AB453}"/>
                </a:ext>
              </a:extLst>
            </p:cNvPr>
            <p:cNvCxnSpPr/>
            <p:nvPr/>
          </p:nvCxnSpPr>
          <p:spPr>
            <a:xfrm>
              <a:off x="3891245" y="790652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9" name="Connecteur droit 36">
              <a:extLst>
                <a:ext uri="{FF2B5EF4-FFF2-40B4-BE49-F238E27FC236}">
                  <a16:creationId xmlns:a16="http://schemas.microsoft.com/office/drawing/2014/main" id="{7D2EEA35-63D7-5411-02E1-BA5DDD189232}"/>
                </a:ext>
              </a:extLst>
            </p:cNvPr>
            <p:cNvCxnSpPr>
              <a:endCxn id="23" idx="4"/>
            </p:cNvCxnSpPr>
            <p:nvPr/>
          </p:nvCxnSpPr>
          <p:spPr>
            <a:xfrm flipV="1">
              <a:off x="3664644" y="6973399"/>
              <a:ext cx="0" cy="839317"/>
            </a:xfrm>
            <a:prstGeom prst="line">
              <a:avLst/>
            </a:prstGeom>
            <a:ln w="31750"/>
          </p:spPr>
          <p:style>
            <a:lnRef idx="1">
              <a:schemeClr val="dk1"/>
            </a:lnRef>
            <a:fillRef idx="0">
              <a:schemeClr val="dk1"/>
            </a:fillRef>
            <a:effectRef idx="0">
              <a:schemeClr val="dk1"/>
            </a:effectRef>
            <a:fontRef idx="minor">
              <a:schemeClr val="tx1"/>
            </a:fontRef>
          </p:style>
        </p:cxnSp>
        <p:sp>
          <p:nvSpPr>
            <p:cNvPr id="20" name="Ellipse 39">
              <a:extLst>
                <a:ext uri="{FF2B5EF4-FFF2-40B4-BE49-F238E27FC236}">
                  <a16:creationId xmlns:a16="http://schemas.microsoft.com/office/drawing/2014/main" id="{FAA3AA6B-A815-717E-D65B-541E1916CFDE}"/>
                </a:ext>
              </a:extLst>
            </p:cNvPr>
            <p:cNvSpPr/>
            <p:nvPr/>
          </p:nvSpPr>
          <p:spPr>
            <a:xfrm>
              <a:off x="3438043"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 name="Ellipse 96">
              <a:extLst>
                <a:ext uri="{FF2B5EF4-FFF2-40B4-BE49-F238E27FC236}">
                  <a16:creationId xmlns:a16="http://schemas.microsoft.com/office/drawing/2014/main" id="{08AC3D2E-B29E-B325-16CF-C7E8F4850568}"/>
                </a:ext>
              </a:extLst>
            </p:cNvPr>
            <p:cNvSpPr/>
            <p:nvPr/>
          </p:nvSpPr>
          <p:spPr>
            <a:xfrm>
              <a:off x="3962774" y="7091877"/>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mc:AlternateContent xmlns:mc="http://schemas.openxmlformats.org/markup-compatibility/2006" xmlns:a14="http://schemas.microsoft.com/office/drawing/2010/main">
          <mc:Choice Requires="a14">
            <p:sp>
              <p:nvSpPr>
                <p:cNvPr id="22" name="ZoneTexte 35">
                  <a:extLst>
                    <a:ext uri="{FF2B5EF4-FFF2-40B4-BE49-F238E27FC236}">
                      <a16:creationId xmlns:a16="http://schemas.microsoft.com/office/drawing/2014/main" id="{4CA36A64-879B-0A19-FB8C-21AD1DBBDBA6}"/>
                    </a:ext>
                  </a:extLst>
                </p:cNvPr>
                <p:cNvSpPr txBox="1"/>
                <p:nvPr/>
              </p:nvSpPr>
              <p:spPr>
                <a:xfrm>
                  <a:off x="4386789" y="8242010"/>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100</m:t>
                              </m:r>
                            </m:e>
                          </m:d>
                        </m:sub>
                      </m:sSub>
                      <m:r>
                        <a:rPr lang="fr-FR" sz="1091" i="1">
                          <a:latin typeface="Cambria Math" panose="02040503050406030204" pitchFamily="18" charset="0"/>
                        </a:rPr>
                        <m:t>=</m:t>
                      </m:r>
                    </m:oMath>
                  </a14:m>
                  <a:r>
                    <a:rPr lang="fr-FR" sz="1091" dirty="0"/>
                    <a:t> 3,92 Å</a:t>
                  </a:r>
                </a:p>
              </p:txBody>
            </p:sp>
          </mc:Choice>
          <mc:Fallback xmlns="">
            <p:sp>
              <p:nvSpPr>
                <p:cNvPr id="22" name="ZoneTexte 35">
                  <a:extLst>
                    <a:ext uri="{FF2B5EF4-FFF2-40B4-BE49-F238E27FC236}">
                      <a16:creationId xmlns:a16="http://schemas.microsoft.com/office/drawing/2014/main" id="{4CA36A64-879B-0A19-FB8C-21AD1DBBDBA6}"/>
                    </a:ext>
                  </a:extLst>
                </p:cNvPr>
                <p:cNvSpPr txBox="1">
                  <a:spLocks noRot="1" noChangeAspect="1" noMove="1" noResize="1" noEditPoints="1" noAdjustHandles="1" noChangeArrowheads="1" noChangeShapeType="1" noTextEdit="1"/>
                </p:cNvSpPr>
                <p:nvPr/>
              </p:nvSpPr>
              <p:spPr>
                <a:xfrm>
                  <a:off x="4386789" y="8242010"/>
                  <a:ext cx="1875227" cy="399212"/>
                </a:xfrm>
                <a:prstGeom prst="rect">
                  <a:avLst/>
                </a:prstGeom>
                <a:blipFill>
                  <a:blip r:embed="rId6"/>
                  <a:stretch>
                    <a:fillRect b="-15909"/>
                  </a:stretch>
                </a:blipFill>
              </p:spPr>
              <p:txBody>
                <a:bodyPr/>
                <a:lstStyle/>
                <a:p>
                  <a:r>
                    <a:rPr lang="ja-JP" altLang="en-US">
                      <a:noFill/>
                    </a:rPr>
                    <a:t> </a:t>
                  </a:r>
                </a:p>
              </p:txBody>
            </p:sp>
          </mc:Fallback>
        </mc:AlternateContent>
        <p:sp>
          <p:nvSpPr>
            <p:cNvPr id="23" name="Ellipse 37">
              <a:extLst>
                <a:ext uri="{FF2B5EF4-FFF2-40B4-BE49-F238E27FC236}">
                  <a16:creationId xmlns:a16="http://schemas.microsoft.com/office/drawing/2014/main" id="{989A273B-1B43-013F-C0BD-AAB1603ECA44}"/>
                </a:ext>
              </a:extLst>
            </p:cNvPr>
            <p:cNvSpPr/>
            <p:nvPr/>
          </p:nvSpPr>
          <p:spPr>
            <a:xfrm>
              <a:off x="3438043"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 name="Ellipse 38">
              <a:extLst>
                <a:ext uri="{FF2B5EF4-FFF2-40B4-BE49-F238E27FC236}">
                  <a16:creationId xmlns:a16="http://schemas.microsoft.com/office/drawing/2014/main" id="{C2DA791F-195E-EBD6-26A5-A0B49B3127A0}"/>
                </a:ext>
              </a:extLst>
            </p:cNvPr>
            <p:cNvSpPr/>
            <p:nvPr/>
          </p:nvSpPr>
          <p:spPr>
            <a:xfrm>
              <a:off x="4512845"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 name="Ellipse 40">
              <a:extLst>
                <a:ext uri="{FF2B5EF4-FFF2-40B4-BE49-F238E27FC236}">
                  <a16:creationId xmlns:a16="http://schemas.microsoft.com/office/drawing/2014/main" id="{71CDDAE9-DEF9-E69B-1802-D0CF8374CE8F}"/>
                </a:ext>
              </a:extLst>
            </p:cNvPr>
            <p:cNvSpPr/>
            <p:nvPr/>
          </p:nvSpPr>
          <p:spPr>
            <a:xfrm>
              <a:off x="4512845"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6" name="Connecteur droit 41">
              <a:extLst>
                <a:ext uri="{FF2B5EF4-FFF2-40B4-BE49-F238E27FC236}">
                  <a16:creationId xmlns:a16="http://schemas.microsoft.com/office/drawing/2014/main" id="{DE14A55E-C51C-C117-5A46-9AB7E119549C}"/>
                </a:ext>
              </a:extLst>
            </p:cNvPr>
            <p:cNvCxnSpPr/>
            <p:nvPr/>
          </p:nvCxnSpPr>
          <p:spPr>
            <a:xfrm flipV="1">
              <a:off x="3331639" y="6817694"/>
              <a:ext cx="236414" cy="195302"/>
            </a:xfrm>
            <a:prstGeom prst="line">
              <a:avLst/>
            </a:prstGeom>
            <a:ln w="31750"/>
          </p:spPr>
          <p:style>
            <a:lnRef idx="1">
              <a:schemeClr val="dk1"/>
            </a:lnRef>
            <a:fillRef idx="0">
              <a:schemeClr val="dk1"/>
            </a:fillRef>
            <a:effectRef idx="0">
              <a:schemeClr val="dk1"/>
            </a:effectRef>
            <a:fontRef idx="minor">
              <a:schemeClr val="tx1"/>
            </a:fontRef>
          </p:style>
        </p:cxnSp>
        <p:sp>
          <p:nvSpPr>
            <p:cNvPr id="27" name="Ellipse 42">
              <a:extLst>
                <a:ext uri="{FF2B5EF4-FFF2-40B4-BE49-F238E27FC236}">
                  <a16:creationId xmlns:a16="http://schemas.microsoft.com/office/drawing/2014/main" id="{46DC2396-268A-D9D7-6542-295AFA8F95B6}"/>
                </a:ext>
              </a:extLst>
            </p:cNvPr>
            <p:cNvSpPr/>
            <p:nvPr/>
          </p:nvSpPr>
          <p:spPr>
            <a:xfrm>
              <a:off x="3109520"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8" name="Connecteur droit 43">
              <a:extLst>
                <a:ext uri="{FF2B5EF4-FFF2-40B4-BE49-F238E27FC236}">
                  <a16:creationId xmlns:a16="http://schemas.microsoft.com/office/drawing/2014/main" id="{FE9B17CA-113A-9751-6040-ED28A5E4010A}"/>
                </a:ext>
              </a:extLst>
            </p:cNvPr>
            <p:cNvCxnSpPr>
              <a:stCxn id="23" idx="6"/>
              <a:endCxn id="24" idx="2"/>
            </p:cNvCxnSpPr>
            <p:nvPr/>
          </p:nvCxnSpPr>
          <p:spPr>
            <a:xfrm>
              <a:off x="3891246" y="6744494"/>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9" name="Connecteur droit 44">
              <a:extLst>
                <a:ext uri="{FF2B5EF4-FFF2-40B4-BE49-F238E27FC236}">
                  <a16:creationId xmlns:a16="http://schemas.microsoft.com/office/drawing/2014/main" id="{345CB000-023A-4D76-B3CF-B18B4F6C5708}"/>
                </a:ext>
              </a:extLst>
            </p:cNvPr>
            <p:cNvCxnSpPr/>
            <p:nvPr/>
          </p:nvCxnSpPr>
          <p:spPr>
            <a:xfrm flipV="1">
              <a:off x="4394638" y="6831144"/>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0" name="Connecteur droit 45">
              <a:extLst>
                <a:ext uri="{FF2B5EF4-FFF2-40B4-BE49-F238E27FC236}">
                  <a16:creationId xmlns:a16="http://schemas.microsoft.com/office/drawing/2014/main" id="{EC86D0F2-697C-9F2C-C4F3-D4C5365B8922}"/>
                </a:ext>
              </a:extLst>
            </p:cNvPr>
            <p:cNvCxnSpPr/>
            <p:nvPr/>
          </p:nvCxnSpPr>
          <p:spPr>
            <a:xfrm>
              <a:off x="3568053" y="817097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1" name="Connecteur droit 47">
              <a:extLst>
                <a:ext uri="{FF2B5EF4-FFF2-40B4-BE49-F238E27FC236}">
                  <a16:creationId xmlns:a16="http://schemas.microsoft.com/office/drawing/2014/main" id="{08B7F3B7-A12E-40EE-6F2A-C94C3B186046}"/>
                </a:ext>
              </a:extLst>
            </p:cNvPr>
            <p:cNvCxnSpPr/>
            <p:nvPr/>
          </p:nvCxnSpPr>
          <p:spPr>
            <a:xfrm flipV="1">
              <a:off x="3331639" y="7959605"/>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2" name="Connecteur droit 48">
              <a:extLst>
                <a:ext uri="{FF2B5EF4-FFF2-40B4-BE49-F238E27FC236}">
                  <a16:creationId xmlns:a16="http://schemas.microsoft.com/office/drawing/2014/main" id="{4650CC59-83B2-40D6-C953-60119DC5BE3F}"/>
                </a:ext>
              </a:extLst>
            </p:cNvPr>
            <p:cNvCxnSpPr/>
            <p:nvPr/>
          </p:nvCxnSpPr>
          <p:spPr>
            <a:xfrm flipV="1">
              <a:off x="4410195" y="7972596"/>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3" name="Connecteur droit 53">
              <a:extLst>
                <a:ext uri="{FF2B5EF4-FFF2-40B4-BE49-F238E27FC236}">
                  <a16:creationId xmlns:a16="http://schemas.microsoft.com/office/drawing/2014/main" id="{DA9876E5-626F-DF20-CC03-87B59900D9D2}"/>
                </a:ext>
              </a:extLst>
            </p:cNvPr>
            <p:cNvCxnSpPr>
              <a:stCxn id="25" idx="0"/>
              <a:endCxn id="24" idx="4"/>
            </p:cNvCxnSpPr>
            <p:nvPr/>
          </p:nvCxnSpPr>
          <p:spPr>
            <a:xfrm flipV="1">
              <a:off x="4739447" y="6973399"/>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34" name="Connecteur droit avec flèche 74">
              <a:extLst>
                <a:ext uri="{FF2B5EF4-FFF2-40B4-BE49-F238E27FC236}">
                  <a16:creationId xmlns:a16="http://schemas.microsoft.com/office/drawing/2014/main" id="{97F16EE8-6495-819C-5CE8-514410FDB149}"/>
                </a:ext>
              </a:extLst>
            </p:cNvPr>
            <p:cNvCxnSpPr>
              <a:cxnSpLocks/>
            </p:cNvCxnSpPr>
            <p:nvPr/>
          </p:nvCxnSpPr>
          <p:spPr>
            <a:xfrm flipV="1">
              <a:off x="5228733" y="6952076"/>
              <a:ext cx="0" cy="4810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eur droit avec flèche 75">
              <a:extLst>
                <a:ext uri="{FF2B5EF4-FFF2-40B4-BE49-F238E27FC236}">
                  <a16:creationId xmlns:a16="http://schemas.microsoft.com/office/drawing/2014/main" id="{2F54A8D8-84FD-C2FC-825B-B2E5065112DC}"/>
                </a:ext>
              </a:extLst>
            </p:cNvPr>
            <p:cNvCxnSpPr>
              <a:cxnSpLocks/>
            </p:cNvCxnSpPr>
            <p:nvPr/>
          </p:nvCxnSpPr>
          <p:spPr>
            <a:xfrm>
              <a:off x="5228733" y="7445690"/>
              <a:ext cx="438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Connecteur droit avec flèche 76">
              <a:extLst>
                <a:ext uri="{FF2B5EF4-FFF2-40B4-BE49-F238E27FC236}">
                  <a16:creationId xmlns:a16="http://schemas.microsoft.com/office/drawing/2014/main" id="{3FD55109-1DB7-3642-3C16-8C12DBDF041C}"/>
                </a:ext>
              </a:extLst>
            </p:cNvPr>
            <p:cNvCxnSpPr>
              <a:cxnSpLocks/>
            </p:cNvCxnSpPr>
            <p:nvPr/>
          </p:nvCxnSpPr>
          <p:spPr>
            <a:xfrm flipV="1">
              <a:off x="5244146" y="7137822"/>
              <a:ext cx="401957" cy="2952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ZoneTexte 77">
              <a:extLst>
                <a:ext uri="{FF2B5EF4-FFF2-40B4-BE49-F238E27FC236}">
                  <a16:creationId xmlns:a16="http://schemas.microsoft.com/office/drawing/2014/main" id="{4AA197CA-87FC-66F9-C701-A6AC3E3362D4}"/>
                </a:ext>
              </a:extLst>
            </p:cNvPr>
            <p:cNvSpPr txBox="1"/>
            <p:nvPr/>
          </p:nvSpPr>
          <p:spPr>
            <a:xfrm>
              <a:off x="5528102" y="7242914"/>
              <a:ext cx="776324" cy="381625"/>
            </a:xfrm>
            <a:prstGeom prst="rect">
              <a:avLst/>
            </a:prstGeom>
            <a:noFill/>
          </p:spPr>
          <p:txBody>
            <a:bodyPr wrap="none" rtlCol="0">
              <a:spAutoFit/>
            </a:bodyPr>
            <a:lstStyle/>
            <a:p>
              <a:r>
                <a:rPr lang="fr-FR" sz="1091" dirty="0"/>
                <a:t>[100]</a:t>
              </a:r>
            </a:p>
          </p:txBody>
        </p:sp>
        <p:sp>
          <p:nvSpPr>
            <p:cNvPr id="38" name="ZoneTexte 78">
              <a:extLst>
                <a:ext uri="{FF2B5EF4-FFF2-40B4-BE49-F238E27FC236}">
                  <a16:creationId xmlns:a16="http://schemas.microsoft.com/office/drawing/2014/main" id="{3670501B-0B68-4367-D09F-6173225D1A80}"/>
                </a:ext>
              </a:extLst>
            </p:cNvPr>
            <p:cNvSpPr txBox="1"/>
            <p:nvPr/>
          </p:nvSpPr>
          <p:spPr>
            <a:xfrm>
              <a:off x="5636915" y="6888107"/>
              <a:ext cx="776324" cy="381625"/>
            </a:xfrm>
            <a:prstGeom prst="rect">
              <a:avLst/>
            </a:prstGeom>
            <a:noFill/>
          </p:spPr>
          <p:txBody>
            <a:bodyPr wrap="none" rtlCol="0">
              <a:spAutoFit/>
            </a:bodyPr>
            <a:lstStyle/>
            <a:p>
              <a:r>
                <a:rPr lang="fr-FR" sz="1091" dirty="0"/>
                <a:t>[010]</a:t>
              </a:r>
            </a:p>
          </p:txBody>
        </p:sp>
        <p:sp>
          <p:nvSpPr>
            <p:cNvPr id="39" name="ZoneTexte 79">
              <a:extLst>
                <a:ext uri="{FF2B5EF4-FFF2-40B4-BE49-F238E27FC236}">
                  <a16:creationId xmlns:a16="http://schemas.microsoft.com/office/drawing/2014/main" id="{88769EA2-6427-FB7E-F39A-6D58B8622150}"/>
                </a:ext>
              </a:extLst>
            </p:cNvPr>
            <p:cNvSpPr txBox="1"/>
            <p:nvPr/>
          </p:nvSpPr>
          <p:spPr>
            <a:xfrm>
              <a:off x="5033869" y="6657335"/>
              <a:ext cx="776324" cy="381625"/>
            </a:xfrm>
            <a:prstGeom prst="rect">
              <a:avLst/>
            </a:prstGeom>
            <a:noFill/>
          </p:spPr>
          <p:txBody>
            <a:bodyPr wrap="none" rtlCol="0">
              <a:spAutoFit/>
            </a:bodyPr>
            <a:lstStyle/>
            <a:p>
              <a:r>
                <a:rPr lang="fr-FR" sz="1091" dirty="0"/>
                <a:t>[001]</a:t>
              </a:r>
            </a:p>
          </p:txBody>
        </p:sp>
        <p:sp>
          <p:nvSpPr>
            <p:cNvPr id="40" name="Ellipse 90">
              <a:extLst>
                <a:ext uri="{FF2B5EF4-FFF2-40B4-BE49-F238E27FC236}">
                  <a16:creationId xmlns:a16="http://schemas.microsoft.com/office/drawing/2014/main" id="{B53876DF-3636-A4E3-3758-73C05C0997C3}"/>
                </a:ext>
              </a:extLst>
            </p:cNvPr>
            <p:cNvSpPr/>
            <p:nvPr/>
          </p:nvSpPr>
          <p:spPr>
            <a:xfrm>
              <a:off x="4348482" y="7189628"/>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1" name="Connecteur droit 52">
              <a:extLst>
                <a:ext uri="{FF2B5EF4-FFF2-40B4-BE49-F238E27FC236}">
                  <a16:creationId xmlns:a16="http://schemas.microsoft.com/office/drawing/2014/main" id="{C6D5115A-1609-3D40-8472-F26BB04DE3C6}"/>
                </a:ext>
              </a:extLst>
            </p:cNvPr>
            <p:cNvCxnSpPr>
              <a:stCxn id="56" idx="0"/>
              <a:endCxn id="47" idx="4"/>
            </p:cNvCxnSpPr>
            <p:nvPr/>
          </p:nvCxnSpPr>
          <p:spPr>
            <a:xfrm flipV="1">
              <a:off x="4410924" y="7235165"/>
              <a:ext cx="0" cy="706900"/>
            </a:xfrm>
            <a:prstGeom prst="line">
              <a:avLst/>
            </a:prstGeom>
            <a:ln w="31750"/>
          </p:spPr>
          <p:style>
            <a:lnRef idx="1">
              <a:schemeClr val="dk1"/>
            </a:lnRef>
            <a:fillRef idx="0">
              <a:schemeClr val="dk1"/>
            </a:fillRef>
            <a:effectRef idx="0">
              <a:schemeClr val="dk1"/>
            </a:effectRef>
            <a:fontRef idx="minor">
              <a:schemeClr val="tx1"/>
            </a:fontRef>
          </p:style>
        </p:cxnSp>
        <p:sp>
          <p:nvSpPr>
            <p:cNvPr id="42" name="Ellipse 93">
              <a:extLst>
                <a:ext uri="{FF2B5EF4-FFF2-40B4-BE49-F238E27FC236}">
                  <a16:creationId xmlns:a16="http://schemas.microsoft.com/office/drawing/2014/main" id="{1063B912-259C-A5E7-64EC-E75925FB58F3}"/>
                </a:ext>
              </a:extLst>
            </p:cNvPr>
            <p:cNvSpPr/>
            <p:nvPr/>
          </p:nvSpPr>
          <p:spPr>
            <a:xfrm>
              <a:off x="3823624" y="664102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3" name="Connecteur droit 56">
              <a:extLst>
                <a:ext uri="{FF2B5EF4-FFF2-40B4-BE49-F238E27FC236}">
                  <a16:creationId xmlns:a16="http://schemas.microsoft.com/office/drawing/2014/main" id="{F016FBFA-8273-6A22-E107-83DF8F4EE4DA}"/>
                </a:ext>
              </a:extLst>
            </p:cNvPr>
            <p:cNvCxnSpPr>
              <a:stCxn id="27" idx="6"/>
              <a:endCxn id="47" idx="2"/>
            </p:cNvCxnSpPr>
            <p:nvPr/>
          </p:nvCxnSpPr>
          <p:spPr>
            <a:xfrm>
              <a:off x="3562723" y="7006261"/>
              <a:ext cx="621598" cy="0"/>
            </a:xfrm>
            <a:prstGeom prst="line">
              <a:avLst/>
            </a:prstGeom>
            <a:ln w="31750"/>
          </p:spPr>
          <p:style>
            <a:lnRef idx="1">
              <a:schemeClr val="dk1"/>
            </a:lnRef>
            <a:fillRef idx="0">
              <a:schemeClr val="dk1"/>
            </a:fillRef>
            <a:effectRef idx="0">
              <a:schemeClr val="dk1"/>
            </a:effectRef>
            <a:fontRef idx="minor">
              <a:schemeClr val="tx1"/>
            </a:fontRef>
          </p:style>
        </p:cxnSp>
        <p:sp>
          <p:nvSpPr>
            <p:cNvPr id="44" name="Ellipse 102">
              <a:extLst>
                <a:ext uri="{FF2B5EF4-FFF2-40B4-BE49-F238E27FC236}">
                  <a16:creationId xmlns:a16="http://schemas.microsoft.com/office/drawing/2014/main" id="{69CE4330-EA61-052E-10D2-9A9476B5F855}"/>
                </a:ext>
              </a:extLst>
            </p:cNvPr>
            <p:cNvSpPr/>
            <p:nvPr/>
          </p:nvSpPr>
          <p:spPr>
            <a:xfrm>
              <a:off x="3275496" y="721681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5" name="Connecteur droit 51">
              <a:extLst>
                <a:ext uri="{FF2B5EF4-FFF2-40B4-BE49-F238E27FC236}">
                  <a16:creationId xmlns:a16="http://schemas.microsoft.com/office/drawing/2014/main" id="{53BB4C73-6171-4935-C15C-AF252DA7FB20}"/>
                </a:ext>
              </a:extLst>
            </p:cNvPr>
            <p:cNvCxnSpPr>
              <a:stCxn id="54" idx="0"/>
              <a:endCxn id="27" idx="4"/>
            </p:cNvCxnSpPr>
            <p:nvPr/>
          </p:nvCxnSpPr>
          <p:spPr>
            <a:xfrm flipV="1">
              <a:off x="3336121" y="7235165"/>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46" name="Connecteur droit avec flèche 104">
              <a:extLst>
                <a:ext uri="{FF2B5EF4-FFF2-40B4-BE49-F238E27FC236}">
                  <a16:creationId xmlns:a16="http://schemas.microsoft.com/office/drawing/2014/main" id="{FA2F3B3E-F473-2351-9553-D5F1FC2F3A51}"/>
                </a:ext>
              </a:extLst>
            </p:cNvPr>
            <p:cNvCxnSpPr>
              <a:stCxn id="54" idx="7"/>
            </p:cNvCxnSpPr>
            <p:nvPr/>
          </p:nvCxnSpPr>
          <p:spPr>
            <a:xfrm flipV="1">
              <a:off x="3496353" y="6791706"/>
              <a:ext cx="1180856" cy="1217404"/>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47" name="Ellipse 57">
              <a:extLst>
                <a:ext uri="{FF2B5EF4-FFF2-40B4-BE49-F238E27FC236}">
                  <a16:creationId xmlns:a16="http://schemas.microsoft.com/office/drawing/2014/main" id="{C67EB27B-C4EF-D85A-5BAF-3B2F3805B236}"/>
                </a:ext>
              </a:extLst>
            </p:cNvPr>
            <p:cNvSpPr/>
            <p:nvPr/>
          </p:nvSpPr>
          <p:spPr>
            <a:xfrm>
              <a:off x="4184322"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8" name="Ellipse 80">
              <a:extLst>
                <a:ext uri="{FF2B5EF4-FFF2-40B4-BE49-F238E27FC236}">
                  <a16:creationId xmlns:a16="http://schemas.microsoft.com/office/drawing/2014/main" id="{102F71AC-2ED2-0430-E6F9-270D374AB2A6}"/>
                </a:ext>
              </a:extLst>
            </p:cNvPr>
            <p:cNvSpPr/>
            <p:nvPr/>
          </p:nvSpPr>
          <p:spPr>
            <a:xfrm>
              <a:off x="3653974" y="7356753"/>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9" name="Connecteur droit avec flèche 112">
              <a:extLst>
                <a:ext uri="{FF2B5EF4-FFF2-40B4-BE49-F238E27FC236}">
                  <a16:creationId xmlns:a16="http://schemas.microsoft.com/office/drawing/2014/main" id="{E421090E-F659-C12B-C4F3-30E06EAEF9E1}"/>
                </a:ext>
              </a:extLst>
            </p:cNvPr>
            <p:cNvCxnSpPr/>
            <p:nvPr/>
          </p:nvCxnSpPr>
          <p:spPr>
            <a:xfrm flipV="1">
              <a:off x="4899678" y="6379236"/>
              <a:ext cx="184577" cy="19462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120">
              <a:extLst>
                <a:ext uri="{FF2B5EF4-FFF2-40B4-BE49-F238E27FC236}">
                  <a16:creationId xmlns:a16="http://schemas.microsoft.com/office/drawing/2014/main" id="{371E1602-9792-6354-7A4C-43128F2F8DD2}"/>
                </a:ext>
              </a:extLst>
            </p:cNvPr>
            <p:cNvCxnSpPr>
              <a:stCxn id="56" idx="6"/>
            </p:cNvCxnSpPr>
            <p:nvPr/>
          </p:nvCxnSpPr>
          <p:spPr>
            <a:xfrm>
              <a:off x="4637525" y="8170971"/>
              <a:ext cx="388177" cy="618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Ellipse 99">
              <a:extLst>
                <a:ext uri="{FF2B5EF4-FFF2-40B4-BE49-F238E27FC236}">
                  <a16:creationId xmlns:a16="http://schemas.microsoft.com/office/drawing/2014/main" id="{62DFAF52-3BFC-EAF6-0EFB-B98D6E219095}"/>
                </a:ext>
              </a:extLst>
            </p:cNvPr>
            <p:cNvSpPr/>
            <p:nvPr/>
          </p:nvSpPr>
          <p:spPr>
            <a:xfrm>
              <a:off x="3811568" y="782513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52" name="Connecteur droit avec flèche 106">
              <a:extLst>
                <a:ext uri="{FF2B5EF4-FFF2-40B4-BE49-F238E27FC236}">
                  <a16:creationId xmlns:a16="http://schemas.microsoft.com/office/drawing/2014/main" id="{9AC0D331-F121-1A06-5BD5-90A9549B4FAC}"/>
                </a:ext>
              </a:extLst>
            </p:cNvPr>
            <p:cNvCxnSpPr>
              <a:endCxn id="56" idx="2"/>
            </p:cNvCxnSpPr>
            <p:nvPr/>
          </p:nvCxnSpPr>
          <p:spPr>
            <a:xfrm flipV="1">
              <a:off x="3337773" y="8170971"/>
              <a:ext cx="846548" cy="6183"/>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124">
              <a:extLst>
                <a:ext uri="{FF2B5EF4-FFF2-40B4-BE49-F238E27FC236}">
                  <a16:creationId xmlns:a16="http://schemas.microsoft.com/office/drawing/2014/main" id="{BE6E0539-DBDD-E360-0A02-15DB390FB35C}"/>
                </a:ext>
              </a:extLst>
            </p:cNvPr>
            <p:cNvCxnSpPr/>
            <p:nvPr/>
          </p:nvCxnSpPr>
          <p:spPr>
            <a:xfrm flipV="1">
              <a:off x="3336948" y="8084577"/>
              <a:ext cx="548235" cy="101252"/>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4" name="Ellipse 49">
              <a:extLst>
                <a:ext uri="{FF2B5EF4-FFF2-40B4-BE49-F238E27FC236}">
                  <a16:creationId xmlns:a16="http://schemas.microsoft.com/office/drawing/2014/main" id="{70FB512F-C568-C838-BC4C-45E276FF2ADC}"/>
                </a:ext>
              </a:extLst>
            </p:cNvPr>
            <p:cNvSpPr/>
            <p:nvPr/>
          </p:nvSpPr>
          <p:spPr>
            <a:xfrm>
              <a:off x="3109520"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55" name="Connecteur droit avec flèche 129">
              <a:extLst>
                <a:ext uri="{FF2B5EF4-FFF2-40B4-BE49-F238E27FC236}">
                  <a16:creationId xmlns:a16="http://schemas.microsoft.com/office/drawing/2014/main" id="{B3F4FDF2-A9C1-29DC-0F3A-F55079600A0F}"/>
                </a:ext>
              </a:extLst>
            </p:cNvPr>
            <p:cNvCxnSpPr/>
            <p:nvPr/>
          </p:nvCxnSpPr>
          <p:spPr>
            <a:xfrm flipV="1">
              <a:off x="4180469" y="7950419"/>
              <a:ext cx="408097" cy="75369"/>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6" name="Ellipse 50">
              <a:extLst>
                <a:ext uri="{FF2B5EF4-FFF2-40B4-BE49-F238E27FC236}">
                  <a16:creationId xmlns:a16="http://schemas.microsoft.com/office/drawing/2014/main" id="{E571910D-3311-D8C2-0DCD-D590C46A382B}"/>
                </a:ext>
              </a:extLst>
            </p:cNvPr>
            <p:cNvSpPr/>
            <p:nvPr/>
          </p:nvSpPr>
          <p:spPr>
            <a:xfrm>
              <a:off x="4184322"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mc:AlternateContent xmlns:mc="http://schemas.openxmlformats.org/markup-compatibility/2006" xmlns:a14="http://schemas.microsoft.com/office/drawing/2010/main">
          <mc:Choice Requires="a14">
            <p:sp>
              <p:nvSpPr>
                <p:cNvPr id="57" name="ZoneTexte 137">
                  <a:extLst>
                    <a:ext uri="{FF2B5EF4-FFF2-40B4-BE49-F238E27FC236}">
                      <a16:creationId xmlns:a16="http://schemas.microsoft.com/office/drawing/2014/main" id="{C8CDF8A0-73D6-0419-DFB4-B9910C174866}"/>
                    </a:ext>
                  </a:extLst>
                </p:cNvPr>
                <p:cNvSpPr txBox="1"/>
                <p:nvPr/>
              </p:nvSpPr>
              <p:spPr>
                <a:xfrm>
                  <a:off x="4793563" y="6321516"/>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111</m:t>
                              </m:r>
                            </m:e>
                          </m:d>
                        </m:sub>
                      </m:sSub>
                      <m:r>
                        <a:rPr lang="fr-FR" sz="1091" i="1">
                          <a:latin typeface="Cambria Math" panose="02040503050406030204" pitchFamily="18" charset="0"/>
                        </a:rPr>
                        <m:t>=</m:t>
                      </m:r>
                    </m:oMath>
                  </a14:m>
                  <a:r>
                    <a:rPr lang="fr-FR" sz="1091" dirty="0"/>
                    <a:t> 6,79 Å</a:t>
                  </a:r>
                </a:p>
              </p:txBody>
            </p:sp>
          </mc:Choice>
          <mc:Fallback xmlns="">
            <p:sp>
              <p:nvSpPr>
                <p:cNvPr id="57" name="ZoneTexte 137">
                  <a:extLst>
                    <a:ext uri="{FF2B5EF4-FFF2-40B4-BE49-F238E27FC236}">
                      <a16:creationId xmlns:a16="http://schemas.microsoft.com/office/drawing/2014/main" id="{C8CDF8A0-73D6-0419-DFB4-B9910C174866}"/>
                    </a:ext>
                  </a:extLst>
                </p:cNvPr>
                <p:cNvSpPr txBox="1">
                  <a:spLocks noRot="1" noChangeAspect="1" noMove="1" noResize="1" noEditPoints="1" noAdjustHandles="1" noChangeArrowheads="1" noChangeShapeType="1" noTextEdit="1"/>
                </p:cNvSpPr>
                <p:nvPr/>
              </p:nvSpPr>
              <p:spPr>
                <a:xfrm>
                  <a:off x="4793563" y="6321516"/>
                  <a:ext cx="1875227" cy="399212"/>
                </a:xfrm>
                <a:prstGeom prst="rect">
                  <a:avLst/>
                </a:prstGeom>
                <a:blipFill>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ZoneTexte 138">
                  <a:extLst>
                    <a:ext uri="{FF2B5EF4-FFF2-40B4-BE49-F238E27FC236}">
                      <a16:creationId xmlns:a16="http://schemas.microsoft.com/office/drawing/2014/main" id="{75FC35A2-2619-4A81-4389-8E1A40A51C5B}"/>
                    </a:ext>
                  </a:extLst>
                </p:cNvPr>
                <p:cNvSpPr txBox="1"/>
                <p:nvPr/>
              </p:nvSpPr>
              <p:spPr>
                <a:xfrm>
                  <a:off x="4929888" y="7663887"/>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110</m:t>
                              </m:r>
                            </m:e>
                          </m:d>
                        </m:sub>
                      </m:sSub>
                      <m:r>
                        <a:rPr lang="fr-FR" sz="1091" i="1">
                          <a:latin typeface="Cambria Math" panose="02040503050406030204" pitchFamily="18" charset="0"/>
                        </a:rPr>
                        <m:t>=</m:t>
                      </m:r>
                    </m:oMath>
                  </a14:m>
                  <a:r>
                    <a:rPr lang="fr-FR" sz="1091" dirty="0"/>
                    <a:t> 2,77 Å</a:t>
                  </a:r>
                </a:p>
              </p:txBody>
            </p:sp>
          </mc:Choice>
          <mc:Fallback xmlns="">
            <p:sp>
              <p:nvSpPr>
                <p:cNvPr id="58" name="ZoneTexte 138">
                  <a:extLst>
                    <a:ext uri="{FF2B5EF4-FFF2-40B4-BE49-F238E27FC236}">
                      <a16:creationId xmlns:a16="http://schemas.microsoft.com/office/drawing/2014/main" id="{75FC35A2-2619-4A81-4389-8E1A40A51C5B}"/>
                    </a:ext>
                  </a:extLst>
                </p:cNvPr>
                <p:cNvSpPr txBox="1">
                  <a:spLocks noRot="1" noChangeAspect="1" noMove="1" noResize="1" noEditPoints="1" noAdjustHandles="1" noChangeArrowheads="1" noChangeShapeType="1" noTextEdit="1"/>
                </p:cNvSpPr>
                <p:nvPr/>
              </p:nvSpPr>
              <p:spPr>
                <a:xfrm>
                  <a:off x="4929888" y="7663887"/>
                  <a:ext cx="1875227" cy="399212"/>
                </a:xfrm>
                <a:prstGeom prst="rect">
                  <a:avLst/>
                </a:prstGeom>
                <a:blipFill>
                  <a:blip r:embed="rId8"/>
                  <a:stretch>
                    <a:fillRect b="-13333"/>
                  </a:stretch>
                </a:blipFill>
              </p:spPr>
              <p:txBody>
                <a:bodyPr/>
                <a:lstStyle/>
                <a:p>
                  <a:r>
                    <a:rPr lang="ja-JP" altLang="en-US">
                      <a:noFill/>
                    </a:rPr>
                    <a:t> </a:t>
                  </a:r>
                </a:p>
              </p:txBody>
            </p:sp>
          </mc:Fallback>
        </mc:AlternateContent>
        <p:sp>
          <p:nvSpPr>
            <p:cNvPr id="59" name="Flèche droite 155">
              <a:extLst>
                <a:ext uri="{FF2B5EF4-FFF2-40B4-BE49-F238E27FC236}">
                  <a16:creationId xmlns:a16="http://schemas.microsoft.com/office/drawing/2014/main" id="{8EB1ABEB-8C14-994C-AEAA-1A9CB8B08839}"/>
                </a:ext>
              </a:extLst>
            </p:cNvPr>
            <p:cNvSpPr/>
            <p:nvPr/>
          </p:nvSpPr>
          <p:spPr>
            <a:xfrm>
              <a:off x="6723394" y="5004762"/>
              <a:ext cx="304375" cy="229427"/>
            </a:xfrm>
            <a:prstGeom prst="rightArrow">
              <a:avLst/>
            </a:prstGeom>
            <a:solidFill>
              <a:srgbClr val="007AB3"/>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sz="1227"/>
            </a:p>
          </p:txBody>
        </p:sp>
        <mc:AlternateContent xmlns:mc="http://schemas.openxmlformats.org/markup-compatibility/2006" xmlns:a14="http://schemas.microsoft.com/office/drawing/2010/main">
          <mc:Choice Requires="a14">
            <p:sp>
              <p:nvSpPr>
                <p:cNvPr id="60" name="ZoneTexte 156">
                  <a:extLst>
                    <a:ext uri="{FF2B5EF4-FFF2-40B4-BE49-F238E27FC236}">
                      <a16:creationId xmlns:a16="http://schemas.microsoft.com/office/drawing/2014/main" id="{03865FA2-CA17-9CE9-15F3-803E52201AC8}"/>
                    </a:ext>
                  </a:extLst>
                </p:cNvPr>
                <p:cNvSpPr txBox="1"/>
                <p:nvPr/>
              </p:nvSpPr>
              <p:spPr>
                <a:xfrm>
                  <a:off x="7163739" y="4716208"/>
                  <a:ext cx="4651492" cy="710211"/>
                </a:xfrm>
                <a:prstGeom prst="rect">
                  <a:avLst/>
                </a:prstGeom>
                <a:noFill/>
              </p:spPr>
              <p:txBody>
                <a:bodyPr wrap="square" rtlCol="0">
                  <a:spAutoFit/>
                </a:bodyPr>
                <a:lstStyle/>
                <a:p>
                  <a:r>
                    <a:rPr lang="fr-FR" sz="1227" dirty="0">
                      <a:solidFill>
                        <a:srgbClr val="FFF8E5"/>
                      </a:solidFill>
                    </a:rPr>
                    <a:t>Calculated </a:t>
                  </a:r>
                  <a14:m>
                    <m:oMath xmlns:m="http://schemas.openxmlformats.org/officeDocument/2006/math">
                      <m:sSub>
                        <m:sSubPr>
                          <m:ctrlPr>
                            <a:rPr lang="fr-FR" sz="1227" i="1">
                              <a:solidFill>
                                <a:srgbClr val="FFF8E5"/>
                              </a:solidFill>
                              <a:latin typeface="Cambria Math" panose="02040503050406030204" pitchFamily="18" charset="0"/>
                            </a:rPr>
                          </m:ctrlPr>
                        </m:sSubPr>
                        <m:e>
                          <m:r>
                            <a:rPr lang="fr-FR" sz="1227" i="1">
                              <a:solidFill>
                                <a:srgbClr val="FFF8E5"/>
                              </a:solidFill>
                              <a:latin typeface="Cambria Math" panose="02040503050406030204" pitchFamily="18" charset="0"/>
                            </a:rPr>
                            <m:t>𝜔</m:t>
                          </m:r>
                        </m:e>
                        <m:sub>
                          <m:r>
                            <a:rPr lang="fr-FR" sz="1227" i="1">
                              <a:solidFill>
                                <a:srgbClr val="FFF8E5"/>
                              </a:solidFill>
                              <a:latin typeface="Cambria Math" panose="02040503050406030204" pitchFamily="18" charset="0"/>
                            </a:rPr>
                            <m:t>𝑜𝑝𝑡</m:t>
                          </m:r>
                        </m:sub>
                      </m:sSub>
                    </m:oMath>
                  </a14:m>
                  <a:r>
                    <a:rPr lang="en-GB" sz="1227" dirty="0">
                      <a:solidFill>
                        <a:srgbClr val="FFF8E5"/>
                      </a:solidFill>
                    </a:rPr>
                    <a:t> for the [110] 5-atoms chains works also for the full cluster. </a:t>
                  </a:r>
                </a:p>
              </p:txBody>
            </p:sp>
          </mc:Choice>
          <mc:Fallback xmlns="">
            <p:sp>
              <p:nvSpPr>
                <p:cNvPr id="60" name="ZoneTexte 156">
                  <a:extLst>
                    <a:ext uri="{FF2B5EF4-FFF2-40B4-BE49-F238E27FC236}">
                      <a16:creationId xmlns:a16="http://schemas.microsoft.com/office/drawing/2014/main" id="{03865FA2-CA17-9CE9-15F3-803E52201AC8}"/>
                    </a:ext>
                  </a:extLst>
                </p:cNvPr>
                <p:cNvSpPr txBox="1">
                  <a:spLocks noRot="1" noChangeAspect="1" noMove="1" noResize="1" noEditPoints="1" noAdjustHandles="1" noChangeArrowheads="1" noChangeShapeType="1" noTextEdit="1"/>
                </p:cNvSpPr>
                <p:nvPr/>
              </p:nvSpPr>
              <p:spPr>
                <a:xfrm>
                  <a:off x="7163739" y="4716208"/>
                  <a:ext cx="4651492" cy="710211"/>
                </a:xfrm>
                <a:prstGeom prst="rect">
                  <a:avLst/>
                </a:prstGeom>
                <a:blipFill>
                  <a:blip r:embed="rId9"/>
                  <a:stretch>
                    <a:fillRect l="-192" b="-8750"/>
                  </a:stretch>
                </a:blipFill>
              </p:spPr>
              <p:txBody>
                <a:bodyPr/>
                <a:lstStyle/>
                <a:p>
                  <a:r>
                    <a:rPr lang="ja-JP" altLang="en-US">
                      <a:noFill/>
                    </a:rPr>
                    <a:t> </a:t>
                  </a:r>
                </a:p>
              </p:txBody>
            </p:sp>
          </mc:Fallback>
        </mc:AlternateContent>
        <p:pic>
          <p:nvPicPr>
            <p:cNvPr id="61" name="Image 151">
              <a:extLst>
                <a:ext uri="{FF2B5EF4-FFF2-40B4-BE49-F238E27FC236}">
                  <a16:creationId xmlns:a16="http://schemas.microsoft.com/office/drawing/2014/main" id="{257BAF9A-CDEA-9807-8357-BF687E128BF1}"/>
                </a:ext>
              </a:extLst>
            </p:cNvPr>
            <p:cNvPicPr>
              <a:picLocks noChangeAspect="1"/>
            </p:cNvPicPr>
            <p:nvPr/>
          </p:nvPicPr>
          <p:blipFill>
            <a:blip r:embed="rId10"/>
            <a:stretch>
              <a:fillRect/>
            </a:stretch>
          </p:blipFill>
          <p:spPr>
            <a:xfrm>
              <a:off x="7215898" y="5507135"/>
              <a:ext cx="4189928" cy="2868121"/>
            </a:xfrm>
            <a:prstGeom prst="rect">
              <a:avLst/>
            </a:prstGeom>
            <a:ln w="38100">
              <a:noFill/>
            </a:ln>
          </p:spPr>
        </p:pic>
        <p:sp>
          <p:nvSpPr>
            <p:cNvPr id="62" name="ZoneTexte 157">
              <a:extLst>
                <a:ext uri="{FF2B5EF4-FFF2-40B4-BE49-F238E27FC236}">
                  <a16:creationId xmlns:a16="http://schemas.microsoft.com/office/drawing/2014/main" id="{8E00FF33-1448-521E-3D4D-FAA720FD9214}"/>
                </a:ext>
              </a:extLst>
            </p:cNvPr>
            <p:cNvSpPr txBox="1"/>
            <p:nvPr/>
          </p:nvSpPr>
          <p:spPr>
            <a:xfrm>
              <a:off x="7215898" y="8360501"/>
              <a:ext cx="4189929" cy="289370"/>
            </a:xfrm>
            <a:prstGeom prst="rect">
              <a:avLst/>
            </a:prstGeom>
            <a:solidFill>
              <a:schemeClr val="bg1"/>
            </a:solidFill>
          </p:spPr>
          <p:txBody>
            <a:bodyPr wrap="square" rtlCol="0">
              <a:spAutoFit/>
            </a:bodyPr>
            <a:lstStyle/>
            <a:p>
              <a:pPr algn="ctr"/>
              <a:r>
                <a:rPr lang="en-GB" sz="682" dirty="0"/>
                <a:t>Polar angle (degree)</a:t>
              </a:r>
            </a:p>
          </p:txBody>
        </p:sp>
        <p:sp>
          <p:nvSpPr>
            <p:cNvPr id="63" name="Rectangle 62">
              <a:extLst>
                <a:ext uri="{FF2B5EF4-FFF2-40B4-BE49-F238E27FC236}">
                  <a16:creationId xmlns:a16="http://schemas.microsoft.com/office/drawing/2014/main" id="{4BD3236A-F780-9408-9B0A-DAC90A95B1C0}"/>
                </a:ext>
              </a:extLst>
            </p:cNvPr>
            <p:cNvSpPr/>
            <p:nvPr/>
          </p:nvSpPr>
          <p:spPr>
            <a:xfrm>
              <a:off x="2683769" y="6795501"/>
              <a:ext cx="1236060" cy="400230"/>
            </a:xfrm>
            <a:prstGeom prst="rect">
              <a:avLst/>
            </a:prstGeom>
            <a:noFill/>
          </p:spPr>
          <p:txBody>
            <a:bodyPr wrap="square" lIns="62345" tIns="31173" rIns="62345" bIns="31173">
              <a:spAutoFit/>
            </a:bodyPr>
            <a:lstStyle/>
            <a:p>
              <a:pPr algn="ctr"/>
              <a:r>
                <a:rPr lang="fr-FR" sz="1364" b="1">
                  <a:ln w="9525">
                    <a:solidFill>
                      <a:schemeClr val="bg1"/>
                    </a:solidFill>
                    <a:prstDash val="solid"/>
                  </a:ln>
                  <a:effectLst>
                    <a:outerShdw blurRad="12700" dist="38100" dir="2700000" algn="tl" rotWithShape="0">
                      <a:schemeClr val="bg1">
                        <a:lumMod val="50000"/>
                      </a:schemeClr>
                    </a:outerShdw>
                  </a:effectLst>
                </a:rPr>
                <a:t>Pt</a:t>
              </a:r>
              <a:endParaRPr lang="fr-FR" sz="1364" b="1" dirty="0">
                <a:ln w="9525">
                  <a:solidFill>
                    <a:schemeClr val="bg1"/>
                  </a:solidFill>
                  <a:prstDash val="solid"/>
                </a:ln>
                <a:effectLst>
                  <a:outerShdw blurRad="12700" dist="38100" dir="2700000" algn="tl" rotWithShape="0">
                    <a:schemeClr val="bg1">
                      <a:lumMod val="50000"/>
                    </a:schemeClr>
                  </a:outerShdw>
                </a:effectLst>
              </a:endParaRPr>
            </a:p>
          </p:txBody>
        </p:sp>
      </p:grpSp>
      <p:sp>
        <p:nvSpPr>
          <p:cNvPr id="67" name="テキスト ボックス 66">
            <a:extLst>
              <a:ext uri="{FF2B5EF4-FFF2-40B4-BE49-F238E27FC236}">
                <a16:creationId xmlns:a16="http://schemas.microsoft.com/office/drawing/2014/main" id="{9827ECAF-F71D-9D1B-6031-3F2631A5ADA1}"/>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原子鎖を用いた方法論</a:t>
            </a:r>
            <a:endParaRPr lang="en-US" altLang="ja-JP" sz="3409" b="1" baseline="23391" dirty="0">
              <a:latin typeface="Arial" panose="020B0604020202020204" pitchFamily="34" charset="0"/>
              <a:cs typeface="Arial" panose="020B0604020202020204" pitchFamily="34" charset="0"/>
            </a:endParaRPr>
          </a:p>
        </p:txBody>
      </p:sp>
      <p:sp>
        <p:nvSpPr>
          <p:cNvPr id="70" name="テキスト ボックス 69">
            <a:extLst>
              <a:ext uri="{FF2B5EF4-FFF2-40B4-BE49-F238E27FC236}">
                <a16:creationId xmlns:a16="http://schemas.microsoft.com/office/drawing/2014/main" id="{8F3A41FF-3AF8-C4F7-6CBB-6984B13CD494}"/>
              </a:ext>
            </a:extLst>
          </p:cNvPr>
          <p:cNvSpPr txBox="1"/>
          <p:nvPr/>
        </p:nvSpPr>
        <p:spPr>
          <a:xfrm>
            <a:off x="9654011" y="3271723"/>
            <a:ext cx="1562782" cy="738664"/>
          </a:xfrm>
          <a:prstGeom prst="rect">
            <a:avLst/>
          </a:prstGeom>
          <a:noFill/>
        </p:spPr>
        <p:txBody>
          <a:bodyPr wrap="square" rtlCol="0">
            <a:spAutoFit/>
          </a:bodyPr>
          <a:lstStyle/>
          <a:p>
            <a:r>
              <a:rPr lang="en-US" altLang="ja-JP" sz="1400" dirty="0"/>
              <a:t>G</a:t>
            </a:r>
            <a:r>
              <a:rPr lang="en-US" altLang="ja-JP" sz="1400" baseline="-25000" dirty="0"/>
              <a:t>1</a:t>
            </a:r>
            <a:r>
              <a:rPr lang="en-US" altLang="ja-JP" sz="1400" dirty="0"/>
              <a:t> order n = 9</a:t>
            </a:r>
          </a:p>
          <a:p>
            <a:r>
              <a:rPr lang="en-US" altLang="ja-JP" sz="1400" dirty="0"/>
              <a:t>Π</a:t>
            </a:r>
            <a:r>
              <a:rPr lang="en-US" altLang="ja-JP" sz="1400" baseline="-25000" dirty="0"/>
              <a:t>1</a:t>
            </a:r>
            <a:r>
              <a:rPr lang="en-US" altLang="ja-JP" sz="1400" dirty="0"/>
              <a:t> order n = 6</a:t>
            </a:r>
          </a:p>
          <a:p>
            <a:r>
              <a:rPr lang="en-US" altLang="ja-JP" sz="1400" dirty="0"/>
              <a:t>MI</a:t>
            </a:r>
            <a:r>
              <a:rPr lang="en-US" altLang="ja-JP" sz="1400" baseline="-25000" dirty="0"/>
              <a:t> </a:t>
            </a:r>
            <a:endParaRPr lang="ja-JP" altLang="en-US" sz="1400" dirty="0"/>
          </a:p>
        </p:txBody>
      </p:sp>
      <p:cxnSp>
        <p:nvCxnSpPr>
          <p:cNvPr id="73" name="直線コネクタ 72">
            <a:extLst>
              <a:ext uri="{FF2B5EF4-FFF2-40B4-BE49-F238E27FC236}">
                <a16:creationId xmlns:a16="http://schemas.microsoft.com/office/drawing/2014/main" id="{29895941-2AF8-E3F6-61D3-CB162454030F}"/>
              </a:ext>
            </a:extLst>
          </p:cNvPr>
          <p:cNvCxnSpPr>
            <a:cxnSpLocks/>
          </p:cNvCxnSpPr>
          <p:nvPr/>
        </p:nvCxnSpPr>
        <p:spPr>
          <a:xfrm>
            <a:off x="9255192" y="3374895"/>
            <a:ext cx="347176" cy="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94DC8312-D459-9564-14F0-399F38B0E712}"/>
              </a:ext>
            </a:extLst>
          </p:cNvPr>
          <p:cNvCxnSpPr>
            <a:cxnSpLocks/>
          </p:cNvCxnSpPr>
          <p:nvPr/>
        </p:nvCxnSpPr>
        <p:spPr>
          <a:xfrm>
            <a:off x="9255192" y="3624265"/>
            <a:ext cx="347176" cy="0"/>
          </a:xfrm>
          <a:prstGeom prst="line">
            <a:avLst/>
          </a:prstGeom>
          <a:ln w="38100">
            <a:solidFill>
              <a:srgbClr val="F010C0"/>
            </a:solidFill>
          </a:ln>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EA803007-4A61-DB3D-D3AE-6B0EECE4D0B2}"/>
              </a:ext>
            </a:extLst>
          </p:cNvPr>
          <p:cNvCxnSpPr>
            <a:cxnSpLocks/>
          </p:cNvCxnSpPr>
          <p:nvPr/>
        </p:nvCxnSpPr>
        <p:spPr>
          <a:xfrm>
            <a:off x="9255192" y="3886108"/>
            <a:ext cx="34717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7" name="正方形/長方形 76">
            <a:extLst>
              <a:ext uri="{FF2B5EF4-FFF2-40B4-BE49-F238E27FC236}">
                <a16:creationId xmlns:a16="http://schemas.microsoft.com/office/drawing/2014/main" id="{C6A632C6-3BDE-7014-3903-85BD43976742}"/>
              </a:ext>
            </a:extLst>
          </p:cNvPr>
          <p:cNvSpPr/>
          <p:nvPr/>
        </p:nvSpPr>
        <p:spPr>
          <a:xfrm>
            <a:off x="9191149" y="3022205"/>
            <a:ext cx="1914858" cy="10963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cxnSp>
        <p:nvCxnSpPr>
          <p:cNvPr id="79" name="直線矢印コネクタ 78">
            <a:extLst>
              <a:ext uri="{FF2B5EF4-FFF2-40B4-BE49-F238E27FC236}">
                <a16:creationId xmlns:a16="http://schemas.microsoft.com/office/drawing/2014/main" id="{E8732840-08B6-419A-5D4A-D102DB579205}"/>
              </a:ext>
            </a:extLst>
          </p:cNvPr>
          <p:cNvCxnSpPr>
            <a:cxnSpLocks/>
            <a:stCxn id="77" idx="1"/>
            <a:endCxn id="80" idx="3"/>
          </p:cNvCxnSpPr>
          <p:nvPr/>
        </p:nvCxnSpPr>
        <p:spPr>
          <a:xfrm flipH="1">
            <a:off x="8517275" y="3570363"/>
            <a:ext cx="673874" cy="1588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正方形/長方形 79">
            <a:extLst>
              <a:ext uri="{FF2B5EF4-FFF2-40B4-BE49-F238E27FC236}">
                <a16:creationId xmlns:a16="http://schemas.microsoft.com/office/drawing/2014/main" id="{1BE7F4B0-0456-FF59-1AB6-4B1648B88530}"/>
              </a:ext>
            </a:extLst>
          </p:cNvPr>
          <p:cNvSpPr/>
          <p:nvPr/>
        </p:nvSpPr>
        <p:spPr>
          <a:xfrm>
            <a:off x="7842272" y="3495783"/>
            <a:ext cx="675003" cy="46687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81" name="テキスト ボックス 80">
            <a:extLst>
              <a:ext uri="{FF2B5EF4-FFF2-40B4-BE49-F238E27FC236}">
                <a16:creationId xmlns:a16="http://schemas.microsoft.com/office/drawing/2014/main" id="{65574787-1111-529F-0891-F9DA02198A16}"/>
              </a:ext>
            </a:extLst>
          </p:cNvPr>
          <p:cNvSpPr txBox="1"/>
          <p:nvPr/>
        </p:nvSpPr>
        <p:spPr>
          <a:xfrm>
            <a:off x="8890860" y="4401429"/>
            <a:ext cx="2433796" cy="679930"/>
          </a:xfrm>
          <a:prstGeom prst="rect">
            <a:avLst/>
          </a:prstGeom>
          <a:noFill/>
        </p:spPr>
        <p:txBody>
          <a:bodyPr wrap="square" rtlCol="0">
            <a:spAutoFit/>
          </a:bodyPr>
          <a:lstStyle/>
          <a:p>
            <a:r>
              <a:rPr lang="en-US" altLang="ja-JP" sz="1909" dirty="0"/>
              <a:t>Π</a:t>
            </a:r>
            <a:r>
              <a:rPr lang="en-US" altLang="ja-JP" sz="1909" baseline="-25000" dirty="0"/>
              <a:t>1</a:t>
            </a:r>
            <a:r>
              <a:rPr lang="en-US" altLang="ja-JP" sz="1909" dirty="0"/>
              <a:t> is faster than G</a:t>
            </a:r>
            <a:r>
              <a:rPr lang="en-US" altLang="ja-JP" sz="1909" baseline="-25000" dirty="0"/>
              <a:t>1</a:t>
            </a:r>
          </a:p>
          <a:p>
            <a:r>
              <a:rPr lang="en-US" altLang="ja-JP" sz="1909" dirty="0"/>
              <a:t>CPU </a:t>
            </a:r>
            <a:r>
              <a:rPr lang="ja-JP" altLang="en-US" sz="1909" dirty="0"/>
              <a:t>∝</a:t>
            </a:r>
            <a:r>
              <a:rPr lang="en-US" altLang="ja-JP" sz="1909" dirty="0"/>
              <a:t>(N</a:t>
            </a:r>
            <a:r>
              <a:rPr lang="en-US" altLang="ja-JP" sz="1909" baseline="-25000" dirty="0"/>
              <a:t>at</a:t>
            </a:r>
            <a:r>
              <a:rPr lang="en-US" altLang="ja-JP" sz="1909" dirty="0"/>
              <a:t>-1)</a:t>
            </a:r>
            <a:r>
              <a:rPr lang="en-US" altLang="ja-JP" sz="1909" baseline="30000" dirty="0"/>
              <a:t>n</a:t>
            </a:r>
            <a:r>
              <a:rPr lang="en-US" altLang="ja-JP" sz="1909" dirty="0"/>
              <a:t>  </a:t>
            </a:r>
            <a:endParaRPr lang="ja-JP" altLang="en-US" sz="1909"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CE8C997-BAF9-8C20-7EE1-E5B116A53E18}"/>
                  </a:ext>
                </a:extLst>
              </p:cNvPr>
              <p:cNvSpPr txBox="1"/>
              <p:nvPr/>
            </p:nvSpPr>
            <p:spPr>
              <a:xfrm>
                <a:off x="4957836" y="1448955"/>
                <a:ext cx="2996777" cy="946991"/>
              </a:xfrm>
              <a:prstGeom prst="rect">
                <a:avLst/>
              </a:prstGeom>
              <a:noFill/>
            </p:spPr>
            <p:txBody>
              <a:bodyPr wrap="square" rtlCol="0">
                <a:spAutoFit/>
              </a:bodyPr>
              <a:lstStyle/>
              <a:p>
                <a:pPr algn="r"/>
                <a:r>
                  <a:rPr lang="en-GB" altLang="ja-JP" sz="1800" dirty="0"/>
                  <a:t>84 atoms cluster of Pt</a:t>
                </a:r>
              </a:p>
              <a:p>
                <a:pPr algn="r"/>
                <a14:m>
                  <m:oMath xmlns:m="http://schemas.openxmlformats.org/officeDocument/2006/math">
                    <m:r>
                      <a:rPr lang="ja-JP" altLang="en-US" sz="2000" b="1" smtClean="0">
                        <a:latin typeface="Cambria Math" panose="02040503050406030204" pitchFamily="18" charset="0"/>
                      </a:rPr>
                      <m:t>𝛒</m:t>
                    </m:r>
                    <m:d>
                      <m:dPr>
                        <m:ctrlPr>
                          <a:rPr lang="en-US" altLang="ja-JP" sz="2000" b="1" i="1">
                            <a:latin typeface="Cambria Math" panose="02040503050406030204" pitchFamily="18" charset="0"/>
                          </a:rPr>
                        </m:ctrlPr>
                      </m:dPr>
                      <m:e>
                        <m:r>
                          <a:rPr lang="en-US" altLang="ja-JP" sz="2000" b="1">
                            <a:latin typeface="Cambria Math" panose="02040503050406030204" pitchFamily="18" charset="0"/>
                          </a:rPr>
                          <m:t>𝐊</m:t>
                        </m:r>
                      </m:e>
                    </m:d>
                    <m:r>
                      <a:rPr lang="en-US" altLang="ja-JP" sz="2000" b="1" i="1">
                        <a:latin typeface="Cambria Math" panose="02040503050406030204" pitchFamily="18" charset="0"/>
                      </a:rPr>
                      <m:t> </m:t>
                    </m:r>
                  </m:oMath>
                </a14:m>
                <a:r>
                  <a:rPr lang="en-GB" altLang="ja-JP" sz="1800" dirty="0"/>
                  <a:t>= 1,09 @ 410 eV</a:t>
                </a:r>
              </a:p>
              <a:p>
                <a:endParaRPr kumimoji="1" lang="ja-JP" altLang="en-US" dirty="0"/>
              </a:p>
            </p:txBody>
          </p:sp>
        </mc:Choice>
        <mc:Fallback xmlns="">
          <p:sp>
            <p:nvSpPr>
              <p:cNvPr id="11" name="テキスト ボックス 10">
                <a:extLst>
                  <a:ext uri="{FF2B5EF4-FFF2-40B4-BE49-F238E27FC236}">
                    <a16:creationId xmlns:a16="http://schemas.microsoft.com/office/drawing/2014/main" id="{8CE8C997-BAF9-8C20-7EE1-E5B116A53E18}"/>
                  </a:ext>
                </a:extLst>
              </p:cNvPr>
              <p:cNvSpPr txBox="1">
                <a:spLocks noRot="1" noChangeAspect="1" noMove="1" noResize="1" noEditPoints="1" noAdjustHandles="1" noChangeArrowheads="1" noChangeShapeType="1" noTextEdit="1"/>
              </p:cNvSpPr>
              <p:nvPr/>
            </p:nvSpPr>
            <p:spPr>
              <a:xfrm>
                <a:off x="4957836" y="1448955"/>
                <a:ext cx="2996777" cy="946991"/>
              </a:xfrm>
              <a:prstGeom prst="rect">
                <a:avLst/>
              </a:prstGeom>
              <a:blipFill>
                <a:blip r:embed="rId11"/>
                <a:stretch>
                  <a:fillRect t="-3871" r="-16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16143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3">
            <a:extLst>
              <a:ext uri="{FF2B5EF4-FFF2-40B4-BE49-F238E27FC236}">
                <a16:creationId xmlns:a16="http://schemas.microsoft.com/office/drawing/2014/main" id="{C983D041-0A87-1BB8-D535-4924D0373483}"/>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スライド番号プレースホルダー 4">
            <a:extLst>
              <a:ext uri="{FF2B5EF4-FFF2-40B4-BE49-F238E27FC236}">
                <a16:creationId xmlns:a16="http://schemas.microsoft.com/office/drawing/2014/main" id="{CBDBE98C-D490-9DF0-DFF5-70F43C39E634}"/>
              </a:ext>
            </a:extLst>
          </p:cNvPr>
          <p:cNvSpPr>
            <a:spLocks noGrp="1"/>
          </p:cNvSpPr>
          <p:nvPr>
            <p:ph type="sldNum" sz="quarter" idx="12"/>
          </p:nvPr>
        </p:nvSpPr>
        <p:spPr>
          <a:xfrm>
            <a:off x="11353800" y="6370170"/>
            <a:ext cx="405653" cy="365125"/>
          </a:xfrm>
        </p:spPr>
        <p:txBody>
          <a:bodyPr/>
          <a:lstStyle/>
          <a:p>
            <a:fld id="{B21B9B4F-A4D2-4B49-B820-CCE4FA55D23B}" type="slidenum">
              <a:rPr kumimoji="1" lang="ja-JP" altLang="en-US" smtClean="0"/>
              <a:pPr/>
              <a:t>45</a:t>
            </a:fld>
            <a:endParaRPr kumimoji="1" lang="ja-JP" altLang="en-US" dirty="0"/>
          </a:p>
        </p:txBody>
      </p:sp>
      <p:sp>
        <p:nvSpPr>
          <p:cNvPr id="8" name="object 3">
            <a:extLst>
              <a:ext uri="{FF2B5EF4-FFF2-40B4-BE49-F238E27FC236}">
                <a16:creationId xmlns:a16="http://schemas.microsoft.com/office/drawing/2014/main" id="{BD658224-5212-2B53-1626-5568D7EDBF8B}"/>
              </a:ext>
            </a:extLst>
          </p:cNvPr>
          <p:cNvSpPr txBox="1"/>
          <p:nvPr/>
        </p:nvSpPr>
        <p:spPr>
          <a:xfrm>
            <a:off x="592966" y="818371"/>
            <a:ext cx="8177407" cy="643766"/>
          </a:xfrm>
          <a:prstGeom prst="rect">
            <a:avLst/>
          </a:prstGeom>
        </p:spPr>
        <p:txBody>
          <a:bodyPr vert="horz" wrap="square" lIns="0" tIns="12700" rIns="0" bIns="0" rtlCol="0">
            <a:spAutoFit/>
          </a:bodyPr>
          <a:lstStyle/>
          <a:p>
            <a:pPr marL="347980" indent="-335280">
              <a:lnSpc>
                <a:spcPct val="100000"/>
              </a:lnSpc>
              <a:spcBef>
                <a:spcPts val="100"/>
              </a:spcBef>
              <a:buFont typeface="Arial MT"/>
              <a:buChar char="•"/>
              <a:tabLst>
                <a:tab pos="347980" algn="l"/>
              </a:tabLst>
            </a:pPr>
            <a:r>
              <a:rPr lang="en-US" sz="4100" spc="-280" dirty="0">
                <a:latin typeface="Tahoma"/>
                <a:cs typeface="Tahoma"/>
              </a:rPr>
              <a:t>STO</a:t>
            </a:r>
            <a:r>
              <a:rPr lang="ja-JP" altLang="en-US" sz="4100" spc="-280" dirty="0">
                <a:latin typeface="Tahoma"/>
                <a:cs typeface="Tahoma"/>
              </a:rPr>
              <a:t>を</a:t>
            </a:r>
            <a:r>
              <a:rPr lang="en-US" altLang="ja-JP" sz="4100" spc="-280" dirty="0">
                <a:latin typeface="Tahoma"/>
                <a:cs typeface="Tahoma"/>
              </a:rPr>
              <a:t>SE</a:t>
            </a:r>
            <a:r>
              <a:rPr lang="ja-JP" altLang="en-US" sz="4100" spc="-280" dirty="0">
                <a:latin typeface="Tahoma"/>
                <a:cs typeface="Tahoma"/>
              </a:rPr>
              <a:t>で計算すると</a:t>
            </a:r>
            <a:r>
              <a:rPr sz="4100" spc="-280" dirty="0">
                <a:latin typeface="Tahoma"/>
                <a:cs typeface="Tahoma"/>
              </a:rPr>
              <a:t>;</a:t>
            </a:r>
            <a:endParaRPr sz="4100" dirty="0">
              <a:latin typeface="Tahoma"/>
              <a:cs typeface="Tahoma"/>
            </a:endParaRPr>
          </a:p>
        </p:txBody>
      </p: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097E64F6-513C-EC43-ED04-B4D07878C5C7}"/>
                  </a:ext>
                </a:extLst>
              </p:cNvPr>
              <p:cNvSpPr txBox="1"/>
              <p:nvPr/>
            </p:nvSpPr>
            <p:spPr>
              <a:xfrm>
                <a:off x="2764470" y="5465149"/>
                <a:ext cx="4857750" cy="474489"/>
              </a:xfrm>
              <a:prstGeom prst="rect">
                <a:avLst/>
              </a:prstGeom>
            </p:spPr>
            <p:txBody>
              <a:bodyPr vert="horz" wrap="square" lIns="0" tIns="12700" rIns="0" bIns="0" rtlCol="0">
                <a:spAutoFit/>
              </a:bodyPr>
              <a:lstStyle/>
              <a:p>
                <a:pPr marL="12700">
                  <a:lnSpc>
                    <a:spcPct val="100000"/>
                  </a:lnSpc>
                  <a:spcBef>
                    <a:spcPts val="100"/>
                  </a:spcBef>
                </a:pPr>
                <a14:m>
                  <m:oMath xmlns:m="http://schemas.openxmlformats.org/officeDocument/2006/math">
                    <m:r>
                      <a:rPr lang="ja-JP" altLang="en-US" sz="3000" i="1" smtClean="0">
                        <a:latin typeface="Cambria Math" panose="02040503050406030204" pitchFamily="18" charset="0"/>
                        <a:cs typeface="Tahoma"/>
                      </a:rPr>
                      <m:t>𝜃</m:t>
                    </m:r>
                    <m:r>
                      <a:rPr lang="en-US" altLang="ja-JP" sz="3000" b="0" i="1" smtClean="0">
                        <a:latin typeface="Cambria Math" panose="02040503050406030204" pitchFamily="18" charset="0"/>
                        <a:cs typeface="Tahoma"/>
                      </a:rPr>
                      <m:t>=0</m:t>
                    </m:r>
                    <m:r>
                      <a:rPr lang="en-US" altLang="ja-JP" sz="3000" i="1">
                        <a:latin typeface="Cambria Math" panose="02040503050406030204" pitchFamily="18" charset="0"/>
                        <a:cs typeface="Tahoma"/>
                      </a:rPr>
                      <m:t>°</m:t>
                    </m:r>
                    <m:r>
                      <a:rPr lang="ja-JP" altLang="en-US" sz="3000" i="1" smtClean="0">
                        <a:latin typeface="Cambria Math" panose="02040503050406030204" pitchFamily="18" charset="0"/>
                        <a:cs typeface="Tahoma"/>
                      </a:rPr>
                      <m:t>付近で</m:t>
                    </m:r>
                  </m:oMath>
                </a14:m>
                <a:r>
                  <a:rPr lang="ja-JP" altLang="en-US" sz="3000" dirty="0">
                    <a:latin typeface="Tahoma"/>
                    <a:cs typeface="Tahoma"/>
                  </a:rPr>
                  <a:t>発散</a:t>
                </a:r>
                <a:endParaRPr sz="3000" dirty="0">
                  <a:latin typeface="Tahoma"/>
                  <a:cs typeface="Tahoma"/>
                </a:endParaRPr>
              </a:p>
            </p:txBody>
          </p:sp>
        </mc:Choice>
        <mc:Fallback xmlns="">
          <p:sp>
            <p:nvSpPr>
              <p:cNvPr id="9" name="object 4">
                <a:extLst>
                  <a:ext uri="{FF2B5EF4-FFF2-40B4-BE49-F238E27FC236}">
                    <a16:creationId xmlns:a16="http://schemas.microsoft.com/office/drawing/2014/main" id="{097E64F6-513C-EC43-ED04-B4D07878C5C7}"/>
                  </a:ext>
                </a:extLst>
              </p:cNvPr>
              <p:cNvSpPr txBox="1">
                <a:spLocks noRot="1" noChangeAspect="1" noMove="1" noResize="1" noEditPoints="1" noAdjustHandles="1" noChangeArrowheads="1" noChangeShapeType="1" noTextEdit="1"/>
              </p:cNvSpPr>
              <p:nvPr/>
            </p:nvSpPr>
            <p:spPr>
              <a:xfrm>
                <a:off x="2764470" y="5465149"/>
                <a:ext cx="4857750" cy="474489"/>
              </a:xfrm>
              <a:prstGeom prst="rect">
                <a:avLst/>
              </a:prstGeom>
              <a:blipFill>
                <a:blip r:embed="rId2"/>
                <a:stretch>
                  <a:fillRect t="-23377" b="-50649"/>
                </a:stretch>
              </a:blipFill>
            </p:spPr>
            <p:txBody>
              <a:bodyPr/>
              <a:lstStyle/>
              <a:p>
                <a:r>
                  <a:rPr lang="ja-JP" altLang="en-US">
                    <a:noFill/>
                  </a:rPr>
                  <a:t> </a:t>
                </a:r>
              </a:p>
            </p:txBody>
          </p:sp>
        </mc:Fallback>
      </mc:AlternateContent>
      <p:pic>
        <p:nvPicPr>
          <p:cNvPr id="10" name="図 9" descr="グラフ, 折れ線グラフ">
            <a:extLst>
              <a:ext uri="{FF2B5EF4-FFF2-40B4-BE49-F238E27FC236}">
                <a16:creationId xmlns:a16="http://schemas.microsoft.com/office/drawing/2014/main" id="{12598E97-AB9A-5F3A-198A-D62402FCA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081" y="1853265"/>
            <a:ext cx="4857750" cy="3123761"/>
          </a:xfrm>
          <a:prstGeom prst="rect">
            <a:avLst/>
          </a:prstGeom>
        </p:spPr>
      </p:pic>
      <p:sp>
        <p:nvSpPr>
          <p:cNvPr id="11" name="object 8">
            <a:extLst>
              <a:ext uri="{FF2B5EF4-FFF2-40B4-BE49-F238E27FC236}">
                <a16:creationId xmlns:a16="http://schemas.microsoft.com/office/drawing/2014/main" id="{EEB972B5-13D6-2743-0509-20B4E0FF31D5}"/>
              </a:ext>
            </a:extLst>
          </p:cNvPr>
          <p:cNvSpPr/>
          <p:nvPr/>
        </p:nvSpPr>
        <p:spPr>
          <a:xfrm>
            <a:off x="8153400" y="2022481"/>
            <a:ext cx="2697333" cy="2813037"/>
          </a:xfrm>
          <a:custGeom>
            <a:avLst/>
            <a:gdLst/>
            <a:ahLst/>
            <a:cxnLst/>
            <a:rect l="l" t="t" r="r" b="b"/>
            <a:pathLst>
              <a:path w="3982084" h="4152900">
                <a:moveTo>
                  <a:pt x="3982085" y="2567305"/>
                </a:moveTo>
                <a:lnTo>
                  <a:pt x="3943985" y="2548255"/>
                </a:lnTo>
                <a:lnTo>
                  <a:pt x="3867785" y="2510155"/>
                </a:lnTo>
                <a:lnTo>
                  <a:pt x="3867785" y="2548255"/>
                </a:lnTo>
                <a:lnTo>
                  <a:pt x="1632712" y="2548255"/>
                </a:lnTo>
                <a:lnTo>
                  <a:pt x="1632712" y="114300"/>
                </a:lnTo>
                <a:lnTo>
                  <a:pt x="1670812" y="114300"/>
                </a:lnTo>
                <a:lnTo>
                  <a:pt x="1661287" y="95250"/>
                </a:lnTo>
                <a:lnTo>
                  <a:pt x="1613662" y="0"/>
                </a:lnTo>
                <a:lnTo>
                  <a:pt x="1556512" y="114300"/>
                </a:lnTo>
                <a:lnTo>
                  <a:pt x="1594612" y="114300"/>
                </a:lnTo>
                <a:lnTo>
                  <a:pt x="1594612" y="2548458"/>
                </a:lnTo>
                <a:lnTo>
                  <a:pt x="1582801" y="2536698"/>
                </a:lnTo>
                <a:lnTo>
                  <a:pt x="67144" y="4058132"/>
                </a:lnTo>
                <a:lnTo>
                  <a:pt x="40132" y="4031234"/>
                </a:lnTo>
                <a:lnTo>
                  <a:pt x="0" y="4152646"/>
                </a:lnTo>
                <a:lnTo>
                  <a:pt x="121158" y="4111879"/>
                </a:lnTo>
                <a:lnTo>
                  <a:pt x="107759" y="4098544"/>
                </a:lnTo>
                <a:lnTo>
                  <a:pt x="94145" y="4085005"/>
                </a:lnTo>
                <a:lnTo>
                  <a:pt x="1606181" y="2567305"/>
                </a:lnTo>
                <a:lnTo>
                  <a:pt x="1613662" y="2567305"/>
                </a:lnTo>
                <a:lnTo>
                  <a:pt x="1613662" y="2586355"/>
                </a:lnTo>
                <a:lnTo>
                  <a:pt x="3867785" y="2586355"/>
                </a:lnTo>
                <a:lnTo>
                  <a:pt x="3867785" y="2624455"/>
                </a:lnTo>
                <a:lnTo>
                  <a:pt x="3943985" y="2586355"/>
                </a:lnTo>
                <a:lnTo>
                  <a:pt x="3982085" y="2567305"/>
                </a:lnTo>
                <a:close/>
              </a:path>
            </a:pathLst>
          </a:custGeom>
          <a:solidFill>
            <a:srgbClr val="000000"/>
          </a:solidFill>
        </p:spPr>
        <p:txBody>
          <a:bodyPr wrap="square" lIns="0" tIns="0" rIns="0" bIns="0" rtlCol="0"/>
          <a:lstStyle/>
          <a:p>
            <a:endParaRPr dirty="0"/>
          </a:p>
        </p:txBody>
      </p:sp>
      <p:sp>
        <p:nvSpPr>
          <p:cNvPr id="12" name="object 9">
            <a:extLst>
              <a:ext uri="{FF2B5EF4-FFF2-40B4-BE49-F238E27FC236}">
                <a16:creationId xmlns:a16="http://schemas.microsoft.com/office/drawing/2014/main" id="{A50A9792-9A7D-25F6-6EB5-4DEC1EA9143C}"/>
              </a:ext>
            </a:extLst>
          </p:cNvPr>
          <p:cNvSpPr txBox="1"/>
          <p:nvPr/>
        </p:nvSpPr>
        <p:spPr>
          <a:xfrm>
            <a:off x="7808416" y="4352284"/>
            <a:ext cx="194310" cy="483234"/>
          </a:xfrm>
          <a:prstGeom prst="rect">
            <a:avLst/>
          </a:prstGeom>
        </p:spPr>
        <p:txBody>
          <a:bodyPr vert="horz" wrap="square" lIns="0" tIns="12700" rIns="0" bIns="0" rtlCol="0">
            <a:spAutoFit/>
          </a:bodyPr>
          <a:lstStyle/>
          <a:p>
            <a:pPr marL="12700">
              <a:lnSpc>
                <a:spcPct val="100000"/>
              </a:lnSpc>
              <a:spcBef>
                <a:spcPts val="100"/>
              </a:spcBef>
            </a:pPr>
            <a:r>
              <a:rPr sz="3000" spc="-160" dirty="0">
                <a:latin typeface="Tahoma"/>
                <a:cs typeface="Tahoma"/>
              </a:rPr>
              <a:t>x</a:t>
            </a:r>
            <a:endParaRPr sz="3000" dirty="0">
              <a:latin typeface="Tahoma"/>
              <a:cs typeface="Tahoma"/>
            </a:endParaRPr>
          </a:p>
        </p:txBody>
      </p:sp>
      <p:sp>
        <p:nvSpPr>
          <p:cNvPr id="13" name="object 10">
            <a:extLst>
              <a:ext uri="{FF2B5EF4-FFF2-40B4-BE49-F238E27FC236}">
                <a16:creationId xmlns:a16="http://schemas.microsoft.com/office/drawing/2014/main" id="{83CF7B51-A90F-EAD3-F755-38D3554BFE5F}"/>
              </a:ext>
            </a:extLst>
          </p:cNvPr>
          <p:cNvSpPr txBox="1"/>
          <p:nvPr/>
        </p:nvSpPr>
        <p:spPr>
          <a:xfrm>
            <a:off x="10880302" y="3070157"/>
            <a:ext cx="198120" cy="483234"/>
          </a:xfrm>
          <a:prstGeom prst="rect">
            <a:avLst/>
          </a:prstGeom>
        </p:spPr>
        <p:txBody>
          <a:bodyPr vert="horz" wrap="square" lIns="0" tIns="12700" rIns="0" bIns="0" rtlCol="0">
            <a:spAutoFit/>
          </a:bodyPr>
          <a:lstStyle/>
          <a:p>
            <a:pPr marL="12700">
              <a:lnSpc>
                <a:spcPct val="100000"/>
              </a:lnSpc>
              <a:spcBef>
                <a:spcPts val="100"/>
              </a:spcBef>
            </a:pPr>
            <a:r>
              <a:rPr sz="3000" spc="-140" dirty="0">
                <a:latin typeface="Tahoma"/>
                <a:cs typeface="Tahoma"/>
              </a:rPr>
              <a:t>y</a:t>
            </a:r>
            <a:endParaRPr sz="3000" dirty="0">
              <a:latin typeface="Tahoma"/>
              <a:cs typeface="Tahoma"/>
            </a:endParaRPr>
          </a:p>
        </p:txBody>
      </p:sp>
      <p:sp>
        <p:nvSpPr>
          <p:cNvPr id="14" name="object 11">
            <a:extLst>
              <a:ext uri="{FF2B5EF4-FFF2-40B4-BE49-F238E27FC236}">
                <a16:creationId xmlns:a16="http://schemas.microsoft.com/office/drawing/2014/main" id="{9FDE52E9-01BA-F1CC-26C7-EEAC8D8B6D59}"/>
              </a:ext>
            </a:extLst>
          </p:cNvPr>
          <p:cNvSpPr txBox="1"/>
          <p:nvPr/>
        </p:nvSpPr>
        <p:spPr>
          <a:xfrm>
            <a:off x="9107311" y="1501009"/>
            <a:ext cx="192405" cy="482600"/>
          </a:xfrm>
          <a:prstGeom prst="rect">
            <a:avLst/>
          </a:prstGeom>
        </p:spPr>
        <p:txBody>
          <a:bodyPr vert="horz" wrap="square" lIns="0" tIns="12700" rIns="0" bIns="0" rtlCol="0">
            <a:spAutoFit/>
          </a:bodyPr>
          <a:lstStyle/>
          <a:p>
            <a:pPr marL="12700">
              <a:lnSpc>
                <a:spcPct val="100000"/>
              </a:lnSpc>
              <a:spcBef>
                <a:spcPts val="100"/>
              </a:spcBef>
            </a:pPr>
            <a:r>
              <a:rPr sz="3000" spc="-20" dirty="0">
                <a:latin typeface="Tahoma"/>
                <a:cs typeface="Tahoma"/>
              </a:rPr>
              <a:t>z</a:t>
            </a:r>
            <a:endParaRPr sz="3000" dirty="0">
              <a:latin typeface="Tahoma"/>
              <a:cs typeface="Tahoma"/>
            </a:endParaRPr>
          </a:p>
        </p:txBody>
      </p:sp>
      <p:sp>
        <p:nvSpPr>
          <p:cNvPr id="15" name="object 12">
            <a:extLst>
              <a:ext uri="{FF2B5EF4-FFF2-40B4-BE49-F238E27FC236}">
                <a16:creationId xmlns:a16="http://schemas.microsoft.com/office/drawing/2014/main" id="{AB65104D-BD74-5C77-C591-1CA7DDE0C60D}"/>
              </a:ext>
            </a:extLst>
          </p:cNvPr>
          <p:cNvSpPr/>
          <p:nvPr/>
        </p:nvSpPr>
        <p:spPr>
          <a:xfrm>
            <a:off x="8497865" y="1829913"/>
            <a:ext cx="1411296" cy="2154594"/>
          </a:xfrm>
          <a:custGeom>
            <a:avLst/>
            <a:gdLst/>
            <a:ahLst/>
            <a:cxnLst/>
            <a:rect l="l" t="t" r="r" b="b"/>
            <a:pathLst>
              <a:path w="1844675" h="2816225">
                <a:moveTo>
                  <a:pt x="0" y="1407795"/>
                </a:moveTo>
                <a:lnTo>
                  <a:pt x="769" y="1349766"/>
                </a:lnTo>
                <a:lnTo>
                  <a:pt x="3057" y="1292335"/>
                </a:lnTo>
                <a:lnTo>
                  <a:pt x="6833" y="1235546"/>
                </a:lnTo>
                <a:lnTo>
                  <a:pt x="12069" y="1179445"/>
                </a:lnTo>
                <a:lnTo>
                  <a:pt x="18735" y="1124077"/>
                </a:lnTo>
                <a:lnTo>
                  <a:pt x="26801" y="1069488"/>
                </a:lnTo>
                <a:lnTo>
                  <a:pt x="36236" y="1015723"/>
                </a:lnTo>
                <a:lnTo>
                  <a:pt x="47013" y="962826"/>
                </a:lnTo>
                <a:lnTo>
                  <a:pt x="59100" y="910844"/>
                </a:lnTo>
                <a:lnTo>
                  <a:pt x="72469" y="859821"/>
                </a:lnTo>
                <a:lnTo>
                  <a:pt x="87089" y="809803"/>
                </a:lnTo>
                <a:lnTo>
                  <a:pt x="102931" y="760836"/>
                </a:lnTo>
                <a:lnTo>
                  <a:pt x="119966" y="712964"/>
                </a:lnTo>
                <a:lnTo>
                  <a:pt x="138163" y="666232"/>
                </a:lnTo>
                <a:lnTo>
                  <a:pt x="157492" y="620687"/>
                </a:lnTo>
                <a:lnTo>
                  <a:pt x="177925" y="576373"/>
                </a:lnTo>
                <a:lnTo>
                  <a:pt x="199432" y="533336"/>
                </a:lnTo>
                <a:lnTo>
                  <a:pt x="221983" y="491621"/>
                </a:lnTo>
                <a:lnTo>
                  <a:pt x="245547" y="451272"/>
                </a:lnTo>
                <a:lnTo>
                  <a:pt x="270097" y="412337"/>
                </a:lnTo>
                <a:lnTo>
                  <a:pt x="295601" y="374859"/>
                </a:lnTo>
                <a:lnTo>
                  <a:pt x="322030" y="338884"/>
                </a:lnTo>
                <a:lnTo>
                  <a:pt x="349355" y="304458"/>
                </a:lnTo>
                <a:lnTo>
                  <a:pt x="377546" y="271625"/>
                </a:lnTo>
                <a:lnTo>
                  <a:pt x="406573" y="240431"/>
                </a:lnTo>
                <a:lnTo>
                  <a:pt x="436407" y="210922"/>
                </a:lnTo>
                <a:lnTo>
                  <a:pt x="467017" y="183142"/>
                </a:lnTo>
                <a:lnTo>
                  <a:pt x="498375" y="157137"/>
                </a:lnTo>
                <a:lnTo>
                  <a:pt x="530450" y="132952"/>
                </a:lnTo>
                <a:lnTo>
                  <a:pt x="563213" y="110632"/>
                </a:lnTo>
                <a:lnTo>
                  <a:pt x="596634" y="90224"/>
                </a:lnTo>
                <a:lnTo>
                  <a:pt x="630684" y="71771"/>
                </a:lnTo>
                <a:lnTo>
                  <a:pt x="665332" y="55319"/>
                </a:lnTo>
                <a:lnTo>
                  <a:pt x="736307" y="28601"/>
                </a:lnTo>
                <a:lnTo>
                  <a:pt x="809321" y="10432"/>
                </a:lnTo>
                <a:lnTo>
                  <a:pt x="884137" y="1174"/>
                </a:lnTo>
                <a:lnTo>
                  <a:pt x="922146" y="0"/>
                </a:lnTo>
                <a:lnTo>
                  <a:pt x="960156" y="1174"/>
                </a:lnTo>
                <a:lnTo>
                  <a:pt x="1034972" y="10432"/>
                </a:lnTo>
                <a:lnTo>
                  <a:pt x="1107986" y="28601"/>
                </a:lnTo>
                <a:lnTo>
                  <a:pt x="1178961" y="55319"/>
                </a:lnTo>
                <a:lnTo>
                  <a:pt x="1213609" y="71771"/>
                </a:lnTo>
                <a:lnTo>
                  <a:pt x="1247659" y="90224"/>
                </a:lnTo>
                <a:lnTo>
                  <a:pt x="1281080" y="110632"/>
                </a:lnTo>
                <a:lnTo>
                  <a:pt x="1313843" y="132952"/>
                </a:lnTo>
                <a:lnTo>
                  <a:pt x="1345918" y="157137"/>
                </a:lnTo>
                <a:lnTo>
                  <a:pt x="1377276" y="183142"/>
                </a:lnTo>
                <a:lnTo>
                  <a:pt x="1407886" y="210922"/>
                </a:lnTo>
                <a:lnTo>
                  <a:pt x="1437720" y="240431"/>
                </a:lnTo>
                <a:lnTo>
                  <a:pt x="1466747" y="271625"/>
                </a:lnTo>
                <a:lnTo>
                  <a:pt x="1494938" y="304458"/>
                </a:lnTo>
                <a:lnTo>
                  <a:pt x="1522263" y="338884"/>
                </a:lnTo>
                <a:lnTo>
                  <a:pt x="1548692" y="374859"/>
                </a:lnTo>
                <a:lnTo>
                  <a:pt x="1574196" y="412337"/>
                </a:lnTo>
                <a:lnTo>
                  <a:pt x="1598746" y="451272"/>
                </a:lnTo>
                <a:lnTo>
                  <a:pt x="1622310" y="491621"/>
                </a:lnTo>
                <a:lnTo>
                  <a:pt x="1644861" y="533336"/>
                </a:lnTo>
                <a:lnTo>
                  <a:pt x="1666368" y="576373"/>
                </a:lnTo>
                <a:lnTo>
                  <a:pt x="1686801" y="620687"/>
                </a:lnTo>
                <a:lnTo>
                  <a:pt x="1706130" y="666232"/>
                </a:lnTo>
                <a:lnTo>
                  <a:pt x="1724327" y="712964"/>
                </a:lnTo>
                <a:lnTo>
                  <a:pt x="1741362" y="760836"/>
                </a:lnTo>
                <a:lnTo>
                  <a:pt x="1757204" y="809803"/>
                </a:lnTo>
                <a:lnTo>
                  <a:pt x="1771824" y="859821"/>
                </a:lnTo>
                <a:lnTo>
                  <a:pt x="1785193" y="910844"/>
                </a:lnTo>
                <a:lnTo>
                  <a:pt x="1797280" y="962826"/>
                </a:lnTo>
                <a:lnTo>
                  <a:pt x="1808057" y="1015723"/>
                </a:lnTo>
                <a:lnTo>
                  <a:pt x="1817492" y="1069488"/>
                </a:lnTo>
                <a:lnTo>
                  <a:pt x="1825558" y="1124077"/>
                </a:lnTo>
                <a:lnTo>
                  <a:pt x="1832224" y="1179445"/>
                </a:lnTo>
                <a:lnTo>
                  <a:pt x="1837460" y="1235546"/>
                </a:lnTo>
                <a:lnTo>
                  <a:pt x="1841236" y="1292335"/>
                </a:lnTo>
                <a:lnTo>
                  <a:pt x="1843524" y="1349766"/>
                </a:lnTo>
                <a:lnTo>
                  <a:pt x="1844293" y="1407795"/>
                </a:lnTo>
                <a:lnTo>
                  <a:pt x="1843524" y="1465832"/>
                </a:lnTo>
                <a:lnTo>
                  <a:pt x="1841236" y="1523272"/>
                </a:lnTo>
                <a:lnTo>
                  <a:pt x="1837460" y="1580069"/>
                </a:lnTo>
                <a:lnTo>
                  <a:pt x="1832224" y="1636178"/>
                </a:lnTo>
                <a:lnTo>
                  <a:pt x="1825558" y="1691553"/>
                </a:lnTo>
                <a:lnTo>
                  <a:pt x="1817492" y="1746150"/>
                </a:lnTo>
                <a:lnTo>
                  <a:pt x="1808057" y="1799922"/>
                </a:lnTo>
                <a:lnTo>
                  <a:pt x="1797280" y="1852825"/>
                </a:lnTo>
                <a:lnTo>
                  <a:pt x="1785193" y="1904813"/>
                </a:lnTo>
                <a:lnTo>
                  <a:pt x="1771824" y="1955841"/>
                </a:lnTo>
                <a:lnTo>
                  <a:pt x="1757204" y="2005864"/>
                </a:lnTo>
                <a:lnTo>
                  <a:pt x="1741362" y="2054837"/>
                </a:lnTo>
                <a:lnTo>
                  <a:pt x="1724327" y="2102713"/>
                </a:lnTo>
                <a:lnTo>
                  <a:pt x="1706130" y="2149449"/>
                </a:lnTo>
                <a:lnTo>
                  <a:pt x="1686801" y="2194998"/>
                </a:lnTo>
                <a:lnTo>
                  <a:pt x="1666368" y="2239315"/>
                </a:lnTo>
                <a:lnTo>
                  <a:pt x="1644861" y="2282356"/>
                </a:lnTo>
                <a:lnTo>
                  <a:pt x="1622310" y="2324074"/>
                </a:lnTo>
                <a:lnTo>
                  <a:pt x="1598746" y="2364425"/>
                </a:lnTo>
                <a:lnTo>
                  <a:pt x="1574196" y="2403363"/>
                </a:lnTo>
                <a:lnTo>
                  <a:pt x="1548692" y="2440843"/>
                </a:lnTo>
                <a:lnTo>
                  <a:pt x="1522263" y="2476820"/>
                </a:lnTo>
                <a:lnTo>
                  <a:pt x="1494938" y="2511248"/>
                </a:lnTo>
                <a:lnTo>
                  <a:pt x="1466747" y="2544083"/>
                </a:lnTo>
                <a:lnTo>
                  <a:pt x="1437720" y="2575278"/>
                </a:lnTo>
                <a:lnTo>
                  <a:pt x="1407886" y="2604789"/>
                </a:lnTo>
                <a:lnTo>
                  <a:pt x="1377276" y="2632570"/>
                </a:lnTo>
                <a:lnTo>
                  <a:pt x="1345918" y="2658576"/>
                </a:lnTo>
                <a:lnTo>
                  <a:pt x="1313843" y="2682761"/>
                </a:lnTo>
                <a:lnTo>
                  <a:pt x="1281080" y="2705082"/>
                </a:lnTo>
                <a:lnTo>
                  <a:pt x="1247659" y="2725491"/>
                </a:lnTo>
                <a:lnTo>
                  <a:pt x="1213609" y="2743944"/>
                </a:lnTo>
                <a:lnTo>
                  <a:pt x="1178961" y="2760396"/>
                </a:lnTo>
                <a:lnTo>
                  <a:pt x="1107986" y="2787114"/>
                </a:lnTo>
                <a:lnTo>
                  <a:pt x="1034972" y="2805284"/>
                </a:lnTo>
                <a:lnTo>
                  <a:pt x="960156" y="2814542"/>
                </a:lnTo>
                <a:lnTo>
                  <a:pt x="922146" y="2815717"/>
                </a:lnTo>
                <a:lnTo>
                  <a:pt x="884137" y="2814542"/>
                </a:lnTo>
                <a:lnTo>
                  <a:pt x="809321" y="2805284"/>
                </a:lnTo>
                <a:lnTo>
                  <a:pt x="736307" y="2787114"/>
                </a:lnTo>
                <a:lnTo>
                  <a:pt x="665332" y="2760396"/>
                </a:lnTo>
                <a:lnTo>
                  <a:pt x="630684" y="2743944"/>
                </a:lnTo>
                <a:lnTo>
                  <a:pt x="596634" y="2725491"/>
                </a:lnTo>
                <a:lnTo>
                  <a:pt x="563213" y="2705082"/>
                </a:lnTo>
                <a:lnTo>
                  <a:pt x="530450" y="2682761"/>
                </a:lnTo>
                <a:lnTo>
                  <a:pt x="498375" y="2658576"/>
                </a:lnTo>
                <a:lnTo>
                  <a:pt x="467017" y="2632570"/>
                </a:lnTo>
                <a:lnTo>
                  <a:pt x="436407" y="2604789"/>
                </a:lnTo>
                <a:lnTo>
                  <a:pt x="406573" y="2575278"/>
                </a:lnTo>
                <a:lnTo>
                  <a:pt x="377546" y="2544083"/>
                </a:lnTo>
                <a:lnTo>
                  <a:pt x="349355" y="2511248"/>
                </a:lnTo>
                <a:lnTo>
                  <a:pt x="322030" y="2476820"/>
                </a:lnTo>
                <a:lnTo>
                  <a:pt x="295601" y="2440843"/>
                </a:lnTo>
                <a:lnTo>
                  <a:pt x="270097" y="2403363"/>
                </a:lnTo>
                <a:lnTo>
                  <a:pt x="245547" y="2364425"/>
                </a:lnTo>
                <a:lnTo>
                  <a:pt x="221983" y="2324074"/>
                </a:lnTo>
                <a:lnTo>
                  <a:pt x="199432" y="2282356"/>
                </a:lnTo>
                <a:lnTo>
                  <a:pt x="177925" y="2239315"/>
                </a:lnTo>
                <a:lnTo>
                  <a:pt x="157492" y="2194998"/>
                </a:lnTo>
                <a:lnTo>
                  <a:pt x="138163" y="2149449"/>
                </a:lnTo>
                <a:lnTo>
                  <a:pt x="119966" y="2102713"/>
                </a:lnTo>
                <a:lnTo>
                  <a:pt x="102931" y="2054837"/>
                </a:lnTo>
                <a:lnTo>
                  <a:pt x="87089" y="2005864"/>
                </a:lnTo>
                <a:lnTo>
                  <a:pt x="72469" y="1955841"/>
                </a:lnTo>
                <a:lnTo>
                  <a:pt x="59100" y="1904813"/>
                </a:lnTo>
                <a:lnTo>
                  <a:pt x="47013" y="1852825"/>
                </a:lnTo>
                <a:lnTo>
                  <a:pt x="36236" y="1799922"/>
                </a:lnTo>
                <a:lnTo>
                  <a:pt x="26801" y="1746150"/>
                </a:lnTo>
                <a:lnTo>
                  <a:pt x="18735" y="1691553"/>
                </a:lnTo>
                <a:lnTo>
                  <a:pt x="12069" y="1636178"/>
                </a:lnTo>
                <a:lnTo>
                  <a:pt x="6833" y="1580069"/>
                </a:lnTo>
                <a:lnTo>
                  <a:pt x="3057" y="1523272"/>
                </a:lnTo>
                <a:lnTo>
                  <a:pt x="769" y="1465832"/>
                </a:lnTo>
                <a:lnTo>
                  <a:pt x="0" y="1407795"/>
                </a:lnTo>
                <a:close/>
              </a:path>
            </a:pathLst>
          </a:custGeom>
          <a:ln w="38100">
            <a:solidFill>
              <a:srgbClr val="00AF50"/>
            </a:solidFill>
          </a:ln>
        </p:spPr>
        <p:txBody>
          <a:bodyPr wrap="square" lIns="0" tIns="0" rIns="0" bIns="0" rtlCol="0"/>
          <a:lstStyle/>
          <a:p>
            <a:endParaRPr/>
          </a:p>
        </p:txBody>
      </p:sp>
      <p:sp>
        <p:nvSpPr>
          <p:cNvPr id="16" name="object 12">
            <a:extLst>
              <a:ext uri="{FF2B5EF4-FFF2-40B4-BE49-F238E27FC236}">
                <a16:creationId xmlns:a16="http://schemas.microsoft.com/office/drawing/2014/main" id="{7CE6A311-A457-9F3B-80A7-6CF368EE250A}"/>
              </a:ext>
            </a:extLst>
          </p:cNvPr>
          <p:cNvSpPr/>
          <p:nvPr/>
        </p:nvSpPr>
        <p:spPr>
          <a:xfrm>
            <a:off x="2161466" y="1462137"/>
            <a:ext cx="1532670" cy="2339894"/>
          </a:xfrm>
          <a:custGeom>
            <a:avLst/>
            <a:gdLst/>
            <a:ahLst/>
            <a:cxnLst/>
            <a:rect l="l" t="t" r="r" b="b"/>
            <a:pathLst>
              <a:path w="1844675" h="2816225">
                <a:moveTo>
                  <a:pt x="0" y="1407795"/>
                </a:moveTo>
                <a:lnTo>
                  <a:pt x="769" y="1349766"/>
                </a:lnTo>
                <a:lnTo>
                  <a:pt x="3057" y="1292335"/>
                </a:lnTo>
                <a:lnTo>
                  <a:pt x="6833" y="1235546"/>
                </a:lnTo>
                <a:lnTo>
                  <a:pt x="12069" y="1179445"/>
                </a:lnTo>
                <a:lnTo>
                  <a:pt x="18735" y="1124077"/>
                </a:lnTo>
                <a:lnTo>
                  <a:pt x="26801" y="1069488"/>
                </a:lnTo>
                <a:lnTo>
                  <a:pt x="36236" y="1015723"/>
                </a:lnTo>
                <a:lnTo>
                  <a:pt x="47013" y="962826"/>
                </a:lnTo>
                <a:lnTo>
                  <a:pt x="59100" y="910844"/>
                </a:lnTo>
                <a:lnTo>
                  <a:pt x="72469" y="859821"/>
                </a:lnTo>
                <a:lnTo>
                  <a:pt x="87089" y="809803"/>
                </a:lnTo>
                <a:lnTo>
                  <a:pt x="102931" y="760836"/>
                </a:lnTo>
                <a:lnTo>
                  <a:pt x="119966" y="712964"/>
                </a:lnTo>
                <a:lnTo>
                  <a:pt x="138163" y="666232"/>
                </a:lnTo>
                <a:lnTo>
                  <a:pt x="157492" y="620687"/>
                </a:lnTo>
                <a:lnTo>
                  <a:pt x="177925" y="576373"/>
                </a:lnTo>
                <a:lnTo>
                  <a:pt x="199432" y="533336"/>
                </a:lnTo>
                <a:lnTo>
                  <a:pt x="221983" y="491621"/>
                </a:lnTo>
                <a:lnTo>
                  <a:pt x="245547" y="451272"/>
                </a:lnTo>
                <a:lnTo>
                  <a:pt x="270097" y="412337"/>
                </a:lnTo>
                <a:lnTo>
                  <a:pt x="295601" y="374859"/>
                </a:lnTo>
                <a:lnTo>
                  <a:pt x="322030" y="338884"/>
                </a:lnTo>
                <a:lnTo>
                  <a:pt x="349355" y="304458"/>
                </a:lnTo>
                <a:lnTo>
                  <a:pt x="377546" y="271625"/>
                </a:lnTo>
                <a:lnTo>
                  <a:pt x="406573" y="240431"/>
                </a:lnTo>
                <a:lnTo>
                  <a:pt x="436407" y="210922"/>
                </a:lnTo>
                <a:lnTo>
                  <a:pt x="467017" y="183142"/>
                </a:lnTo>
                <a:lnTo>
                  <a:pt x="498375" y="157137"/>
                </a:lnTo>
                <a:lnTo>
                  <a:pt x="530450" y="132952"/>
                </a:lnTo>
                <a:lnTo>
                  <a:pt x="563213" y="110632"/>
                </a:lnTo>
                <a:lnTo>
                  <a:pt x="596634" y="90224"/>
                </a:lnTo>
                <a:lnTo>
                  <a:pt x="630684" y="71771"/>
                </a:lnTo>
                <a:lnTo>
                  <a:pt x="665332" y="55319"/>
                </a:lnTo>
                <a:lnTo>
                  <a:pt x="736307" y="28601"/>
                </a:lnTo>
                <a:lnTo>
                  <a:pt x="809321" y="10432"/>
                </a:lnTo>
                <a:lnTo>
                  <a:pt x="884137" y="1174"/>
                </a:lnTo>
                <a:lnTo>
                  <a:pt x="922146" y="0"/>
                </a:lnTo>
                <a:lnTo>
                  <a:pt x="960156" y="1174"/>
                </a:lnTo>
                <a:lnTo>
                  <a:pt x="1034972" y="10432"/>
                </a:lnTo>
                <a:lnTo>
                  <a:pt x="1107986" y="28601"/>
                </a:lnTo>
                <a:lnTo>
                  <a:pt x="1178961" y="55319"/>
                </a:lnTo>
                <a:lnTo>
                  <a:pt x="1213609" y="71771"/>
                </a:lnTo>
                <a:lnTo>
                  <a:pt x="1247659" y="90224"/>
                </a:lnTo>
                <a:lnTo>
                  <a:pt x="1281080" y="110632"/>
                </a:lnTo>
                <a:lnTo>
                  <a:pt x="1313843" y="132952"/>
                </a:lnTo>
                <a:lnTo>
                  <a:pt x="1345918" y="157137"/>
                </a:lnTo>
                <a:lnTo>
                  <a:pt x="1377276" y="183142"/>
                </a:lnTo>
                <a:lnTo>
                  <a:pt x="1407886" y="210922"/>
                </a:lnTo>
                <a:lnTo>
                  <a:pt x="1437720" y="240431"/>
                </a:lnTo>
                <a:lnTo>
                  <a:pt x="1466747" y="271625"/>
                </a:lnTo>
                <a:lnTo>
                  <a:pt x="1494938" y="304458"/>
                </a:lnTo>
                <a:lnTo>
                  <a:pt x="1522263" y="338884"/>
                </a:lnTo>
                <a:lnTo>
                  <a:pt x="1548692" y="374859"/>
                </a:lnTo>
                <a:lnTo>
                  <a:pt x="1574196" y="412337"/>
                </a:lnTo>
                <a:lnTo>
                  <a:pt x="1598746" y="451272"/>
                </a:lnTo>
                <a:lnTo>
                  <a:pt x="1622310" y="491621"/>
                </a:lnTo>
                <a:lnTo>
                  <a:pt x="1644861" y="533336"/>
                </a:lnTo>
                <a:lnTo>
                  <a:pt x="1666368" y="576373"/>
                </a:lnTo>
                <a:lnTo>
                  <a:pt x="1686801" y="620687"/>
                </a:lnTo>
                <a:lnTo>
                  <a:pt x="1706130" y="666232"/>
                </a:lnTo>
                <a:lnTo>
                  <a:pt x="1724327" y="712964"/>
                </a:lnTo>
                <a:lnTo>
                  <a:pt x="1741362" y="760836"/>
                </a:lnTo>
                <a:lnTo>
                  <a:pt x="1757204" y="809803"/>
                </a:lnTo>
                <a:lnTo>
                  <a:pt x="1771824" y="859821"/>
                </a:lnTo>
                <a:lnTo>
                  <a:pt x="1785193" y="910844"/>
                </a:lnTo>
                <a:lnTo>
                  <a:pt x="1797280" y="962826"/>
                </a:lnTo>
                <a:lnTo>
                  <a:pt x="1808057" y="1015723"/>
                </a:lnTo>
                <a:lnTo>
                  <a:pt x="1817492" y="1069488"/>
                </a:lnTo>
                <a:lnTo>
                  <a:pt x="1825558" y="1124077"/>
                </a:lnTo>
                <a:lnTo>
                  <a:pt x="1832224" y="1179445"/>
                </a:lnTo>
                <a:lnTo>
                  <a:pt x="1837460" y="1235546"/>
                </a:lnTo>
                <a:lnTo>
                  <a:pt x="1841236" y="1292335"/>
                </a:lnTo>
                <a:lnTo>
                  <a:pt x="1843524" y="1349766"/>
                </a:lnTo>
                <a:lnTo>
                  <a:pt x="1844293" y="1407795"/>
                </a:lnTo>
                <a:lnTo>
                  <a:pt x="1843524" y="1465832"/>
                </a:lnTo>
                <a:lnTo>
                  <a:pt x="1841236" y="1523272"/>
                </a:lnTo>
                <a:lnTo>
                  <a:pt x="1837460" y="1580069"/>
                </a:lnTo>
                <a:lnTo>
                  <a:pt x="1832224" y="1636178"/>
                </a:lnTo>
                <a:lnTo>
                  <a:pt x="1825558" y="1691553"/>
                </a:lnTo>
                <a:lnTo>
                  <a:pt x="1817492" y="1746150"/>
                </a:lnTo>
                <a:lnTo>
                  <a:pt x="1808057" y="1799922"/>
                </a:lnTo>
                <a:lnTo>
                  <a:pt x="1797280" y="1852825"/>
                </a:lnTo>
                <a:lnTo>
                  <a:pt x="1785193" y="1904813"/>
                </a:lnTo>
                <a:lnTo>
                  <a:pt x="1771824" y="1955841"/>
                </a:lnTo>
                <a:lnTo>
                  <a:pt x="1757204" y="2005864"/>
                </a:lnTo>
                <a:lnTo>
                  <a:pt x="1741362" y="2054837"/>
                </a:lnTo>
                <a:lnTo>
                  <a:pt x="1724327" y="2102713"/>
                </a:lnTo>
                <a:lnTo>
                  <a:pt x="1706130" y="2149449"/>
                </a:lnTo>
                <a:lnTo>
                  <a:pt x="1686801" y="2194998"/>
                </a:lnTo>
                <a:lnTo>
                  <a:pt x="1666368" y="2239315"/>
                </a:lnTo>
                <a:lnTo>
                  <a:pt x="1644861" y="2282356"/>
                </a:lnTo>
                <a:lnTo>
                  <a:pt x="1622310" y="2324074"/>
                </a:lnTo>
                <a:lnTo>
                  <a:pt x="1598746" y="2364425"/>
                </a:lnTo>
                <a:lnTo>
                  <a:pt x="1574196" y="2403363"/>
                </a:lnTo>
                <a:lnTo>
                  <a:pt x="1548692" y="2440843"/>
                </a:lnTo>
                <a:lnTo>
                  <a:pt x="1522263" y="2476820"/>
                </a:lnTo>
                <a:lnTo>
                  <a:pt x="1494938" y="2511248"/>
                </a:lnTo>
                <a:lnTo>
                  <a:pt x="1466747" y="2544083"/>
                </a:lnTo>
                <a:lnTo>
                  <a:pt x="1437720" y="2575278"/>
                </a:lnTo>
                <a:lnTo>
                  <a:pt x="1407886" y="2604789"/>
                </a:lnTo>
                <a:lnTo>
                  <a:pt x="1377276" y="2632570"/>
                </a:lnTo>
                <a:lnTo>
                  <a:pt x="1345918" y="2658576"/>
                </a:lnTo>
                <a:lnTo>
                  <a:pt x="1313843" y="2682761"/>
                </a:lnTo>
                <a:lnTo>
                  <a:pt x="1281080" y="2705082"/>
                </a:lnTo>
                <a:lnTo>
                  <a:pt x="1247659" y="2725491"/>
                </a:lnTo>
                <a:lnTo>
                  <a:pt x="1213609" y="2743944"/>
                </a:lnTo>
                <a:lnTo>
                  <a:pt x="1178961" y="2760396"/>
                </a:lnTo>
                <a:lnTo>
                  <a:pt x="1107986" y="2787114"/>
                </a:lnTo>
                <a:lnTo>
                  <a:pt x="1034972" y="2805284"/>
                </a:lnTo>
                <a:lnTo>
                  <a:pt x="960156" y="2814542"/>
                </a:lnTo>
                <a:lnTo>
                  <a:pt x="922146" y="2815717"/>
                </a:lnTo>
                <a:lnTo>
                  <a:pt x="884137" y="2814542"/>
                </a:lnTo>
                <a:lnTo>
                  <a:pt x="809321" y="2805284"/>
                </a:lnTo>
                <a:lnTo>
                  <a:pt x="736307" y="2787114"/>
                </a:lnTo>
                <a:lnTo>
                  <a:pt x="665332" y="2760396"/>
                </a:lnTo>
                <a:lnTo>
                  <a:pt x="630684" y="2743944"/>
                </a:lnTo>
                <a:lnTo>
                  <a:pt x="596634" y="2725491"/>
                </a:lnTo>
                <a:lnTo>
                  <a:pt x="563213" y="2705082"/>
                </a:lnTo>
                <a:lnTo>
                  <a:pt x="530450" y="2682761"/>
                </a:lnTo>
                <a:lnTo>
                  <a:pt x="498375" y="2658576"/>
                </a:lnTo>
                <a:lnTo>
                  <a:pt x="467017" y="2632570"/>
                </a:lnTo>
                <a:lnTo>
                  <a:pt x="436407" y="2604789"/>
                </a:lnTo>
                <a:lnTo>
                  <a:pt x="406573" y="2575278"/>
                </a:lnTo>
                <a:lnTo>
                  <a:pt x="377546" y="2544083"/>
                </a:lnTo>
                <a:lnTo>
                  <a:pt x="349355" y="2511248"/>
                </a:lnTo>
                <a:lnTo>
                  <a:pt x="322030" y="2476820"/>
                </a:lnTo>
                <a:lnTo>
                  <a:pt x="295601" y="2440843"/>
                </a:lnTo>
                <a:lnTo>
                  <a:pt x="270097" y="2403363"/>
                </a:lnTo>
                <a:lnTo>
                  <a:pt x="245547" y="2364425"/>
                </a:lnTo>
                <a:lnTo>
                  <a:pt x="221983" y="2324074"/>
                </a:lnTo>
                <a:lnTo>
                  <a:pt x="199432" y="2282356"/>
                </a:lnTo>
                <a:lnTo>
                  <a:pt x="177925" y="2239315"/>
                </a:lnTo>
                <a:lnTo>
                  <a:pt x="157492" y="2194998"/>
                </a:lnTo>
                <a:lnTo>
                  <a:pt x="138163" y="2149449"/>
                </a:lnTo>
                <a:lnTo>
                  <a:pt x="119966" y="2102713"/>
                </a:lnTo>
                <a:lnTo>
                  <a:pt x="102931" y="2054837"/>
                </a:lnTo>
                <a:lnTo>
                  <a:pt x="87089" y="2005864"/>
                </a:lnTo>
                <a:lnTo>
                  <a:pt x="72469" y="1955841"/>
                </a:lnTo>
                <a:lnTo>
                  <a:pt x="59100" y="1904813"/>
                </a:lnTo>
                <a:lnTo>
                  <a:pt x="47013" y="1852825"/>
                </a:lnTo>
                <a:lnTo>
                  <a:pt x="36236" y="1799922"/>
                </a:lnTo>
                <a:lnTo>
                  <a:pt x="26801" y="1746150"/>
                </a:lnTo>
                <a:lnTo>
                  <a:pt x="18735" y="1691553"/>
                </a:lnTo>
                <a:lnTo>
                  <a:pt x="12069" y="1636178"/>
                </a:lnTo>
                <a:lnTo>
                  <a:pt x="6833" y="1580069"/>
                </a:lnTo>
                <a:lnTo>
                  <a:pt x="3057" y="1523272"/>
                </a:lnTo>
                <a:lnTo>
                  <a:pt x="769" y="1465832"/>
                </a:lnTo>
                <a:lnTo>
                  <a:pt x="0" y="1407795"/>
                </a:lnTo>
                <a:close/>
              </a:path>
            </a:pathLst>
          </a:custGeom>
          <a:ln w="38100">
            <a:solidFill>
              <a:srgbClr val="00AF50"/>
            </a:solidFill>
          </a:ln>
        </p:spPr>
        <p:txBody>
          <a:bodyPr wrap="square" lIns="0" tIns="0" rIns="0" bIns="0" rtlCol="0"/>
          <a:lstStyle/>
          <a:p>
            <a:endParaRPr/>
          </a:p>
        </p:txBody>
      </p:sp>
      <p:cxnSp>
        <p:nvCxnSpPr>
          <p:cNvPr id="20" name="直線矢印コネクタ 19">
            <a:extLst>
              <a:ext uri="{FF2B5EF4-FFF2-40B4-BE49-F238E27FC236}">
                <a16:creationId xmlns:a16="http://schemas.microsoft.com/office/drawing/2014/main" id="{D7781F13-80FB-C136-8CC8-B36ABC44B448}"/>
              </a:ext>
            </a:extLst>
          </p:cNvPr>
          <p:cNvCxnSpPr>
            <a:cxnSpLocks/>
          </p:cNvCxnSpPr>
          <p:nvPr/>
        </p:nvCxnSpPr>
        <p:spPr>
          <a:xfrm flipH="1" flipV="1">
            <a:off x="2872456" y="2505716"/>
            <a:ext cx="5625409" cy="564441"/>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355A644C-58A8-6BC8-35C7-8245E8E34761}"/>
              </a:ext>
            </a:extLst>
          </p:cNvPr>
          <p:cNvSpPr txBox="1"/>
          <p:nvPr/>
        </p:nvSpPr>
        <p:spPr>
          <a:xfrm>
            <a:off x="3013798" y="5017924"/>
            <a:ext cx="2671362" cy="400110"/>
          </a:xfrm>
          <a:prstGeom prst="rect">
            <a:avLst/>
          </a:prstGeom>
          <a:noFill/>
        </p:spPr>
        <p:txBody>
          <a:bodyPr wrap="square" rtlCol="0">
            <a:spAutoFit/>
          </a:bodyPr>
          <a:lstStyle/>
          <a:p>
            <a:r>
              <a:rPr kumimoji="1" lang="ja-JP" altLang="en-US" sz="2000" b="1" dirty="0">
                <a:latin typeface="Arial" panose="020B0604020202020204" pitchFamily="34" charset="0"/>
                <a:cs typeface="Arial" panose="020B0604020202020204" pitchFamily="34" charset="0"/>
              </a:rPr>
              <a:t>繰り込み法 </a:t>
            </a:r>
            <a:r>
              <a:rPr kumimoji="1" lang="en-US" altLang="ja-JP" sz="2000" b="1" dirty="0">
                <a:latin typeface="Arial" panose="020B0604020202020204" pitchFamily="34" charset="0"/>
                <a:cs typeface="Arial" panose="020B0604020202020204" pitchFamily="34" charset="0"/>
              </a:rPr>
              <a:t>(G</a:t>
            </a:r>
            <a:r>
              <a:rPr kumimoji="1" lang="en-US" altLang="ja-JP" sz="2000" b="1" baseline="-25000" dirty="0">
                <a:latin typeface="Arial" panose="020B0604020202020204" pitchFamily="34" charset="0"/>
                <a:cs typeface="Arial" panose="020B0604020202020204" pitchFamily="34" charset="0"/>
              </a:rPr>
              <a:t>1</a:t>
            </a:r>
            <a:r>
              <a:rPr kumimoji="1" lang="en-US" altLang="ja-JP" sz="2000" b="1" dirty="0">
                <a:latin typeface="Arial" panose="020B0604020202020204" pitchFamily="34" charset="0"/>
                <a:cs typeface="Arial" panose="020B0604020202020204" pitchFamily="34" charset="0"/>
              </a:rPr>
              <a:t>)</a:t>
            </a:r>
            <a:r>
              <a:rPr kumimoji="1" lang="ja-JP" altLang="en-US" sz="2000" b="1" dirty="0">
                <a:latin typeface="Arial" panose="020B0604020202020204" pitchFamily="34" charset="0"/>
                <a:cs typeface="Arial" panose="020B0604020202020204" pitchFamily="34" charset="0"/>
              </a:rPr>
              <a:t>なし</a:t>
            </a:r>
          </a:p>
        </p:txBody>
      </p:sp>
      <p:sp>
        <p:nvSpPr>
          <p:cNvPr id="2" name="テキスト ボックス 1">
            <a:extLst>
              <a:ext uri="{FF2B5EF4-FFF2-40B4-BE49-F238E27FC236}">
                <a16:creationId xmlns:a16="http://schemas.microsoft.com/office/drawing/2014/main" id="{78B38D74-D1D2-BB0D-6487-CAD6816C58B0}"/>
              </a:ext>
            </a:extLst>
          </p:cNvPr>
          <p:cNvSpPr txBox="1"/>
          <p:nvPr/>
        </p:nvSpPr>
        <p:spPr>
          <a:xfrm>
            <a:off x="8347710" y="5207426"/>
            <a:ext cx="2503023" cy="369332"/>
          </a:xfrm>
          <a:prstGeom prst="rect">
            <a:avLst/>
          </a:prstGeom>
          <a:noFill/>
        </p:spPr>
        <p:txBody>
          <a:bodyPr wrap="square" rtlCol="0">
            <a:spAutoFit/>
          </a:bodyPr>
          <a:lstStyle/>
          <a:p>
            <a:r>
              <a:rPr kumimoji="1" lang="ja-JP" altLang="en-US" b="1" dirty="0">
                <a:solidFill>
                  <a:schemeClr val="tx2">
                    <a:lumMod val="50000"/>
                    <a:lumOff val="50000"/>
                  </a:schemeClr>
                </a:solidFill>
              </a:rPr>
              <a:t>ここには何がある？</a:t>
            </a:r>
          </a:p>
        </p:txBody>
      </p:sp>
      <p:sp>
        <p:nvSpPr>
          <p:cNvPr id="5" name="テキスト ボックス 4">
            <a:extLst>
              <a:ext uri="{FF2B5EF4-FFF2-40B4-BE49-F238E27FC236}">
                <a16:creationId xmlns:a16="http://schemas.microsoft.com/office/drawing/2014/main" id="{D80AA832-7FA4-B194-92DD-B8C11F55A3B5}"/>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en-US" altLang="ja-JP" sz="3409" b="1" baseline="23391" dirty="0">
                <a:latin typeface="Arial" panose="020B0604020202020204" pitchFamily="34" charset="0"/>
                <a:cs typeface="Arial" panose="020B0604020202020204" pitchFamily="34" charset="0"/>
              </a:rPr>
              <a:t>STO</a:t>
            </a:r>
            <a:r>
              <a:rPr lang="ja-JP" altLang="en-US" sz="3409" b="1" baseline="23391" dirty="0">
                <a:latin typeface="Arial" panose="020B0604020202020204" pitchFamily="34" charset="0"/>
                <a:cs typeface="Arial" panose="020B0604020202020204" pitchFamily="34" charset="0"/>
              </a:rPr>
              <a:t>を考えてみよう</a:t>
            </a:r>
            <a:endParaRPr lang="en-US" altLang="ja-JP" sz="3409" b="1" baseline="23391" dirty="0">
              <a:latin typeface="Arial" panose="020B0604020202020204" pitchFamily="34" charset="0"/>
              <a:cs typeface="Arial" panose="020B0604020202020204" pitchFamily="34" charset="0"/>
            </a:endParaRPr>
          </a:p>
        </p:txBody>
      </p:sp>
      <p:sp>
        <p:nvSpPr>
          <p:cNvPr id="6" name="日付プレースホルダー 2">
            <a:extLst>
              <a:ext uri="{FF2B5EF4-FFF2-40B4-BE49-F238E27FC236}">
                <a16:creationId xmlns:a16="http://schemas.microsoft.com/office/drawing/2014/main" id="{83BBFD1A-99E5-7329-E632-EEFCAE075943}"/>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Tree>
    <p:extLst>
      <p:ext uri="{BB962C8B-B14F-4D97-AF65-F5344CB8AC3E}">
        <p14:creationId xmlns:p14="http://schemas.microsoft.com/office/powerpoint/2010/main" val="1170880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3">
            <a:extLst>
              <a:ext uri="{FF2B5EF4-FFF2-40B4-BE49-F238E27FC236}">
                <a16:creationId xmlns:a16="http://schemas.microsoft.com/office/drawing/2014/main" id="{984688E2-52C2-75FB-D4D6-D753F8DD301F}"/>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スライド番号プレースホルダー 4">
            <a:extLst>
              <a:ext uri="{FF2B5EF4-FFF2-40B4-BE49-F238E27FC236}">
                <a16:creationId xmlns:a16="http://schemas.microsoft.com/office/drawing/2014/main" id="{ADB3BAF1-FD08-3C0A-37B6-9DA2CFBF8834}"/>
              </a:ext>
            </a:extLst>
          </p:cNvPr>
          <p:cNvSpPr>
            <a:spLocks noGrp="1"/>
          </p:cNvSpPr>
          <p:nvPr>
            <p:ph type="sldNum" sz="quarter" idx="12"/>
          </p:nvPr>
        </p:nvSpPr>
        <p:spPr>
          <a:xfrm>
            <a:off x="11353800" y="6370170"/>
            <a:ext cx="405653" cy="365125"/>
          </a:xfrm>
        </p:spPr>
        <p:txBody>
          <a:bodyPr/>
          <a:lstStyle/>
          <a:p>
            <a:fld id="{B21B9B4F-A4D2-4B49-B820-CCE4FA55D23B}" type="slidenum">
              <a:rPr kumimoji="1" lang="ja-JP" altLang="en-US" smtClean="0"/>
              <a:pPr/>
              <a:t>46</a:t>
            </a:fld>
            <a:endParaRPr kumimoji="1" lang="ja-JP" altLang="en-US" dirty="0"/>
          </a:p>
        </p:txBody>
      </p:sp>
      <p:sp>
        <p:nvSpPr>
          <p:cNvPr id="5" name="object 15">
            <a:extLst>
              <a:ext uri="{FF2B5EF4-FFF2-40B4-BE49-F238E27FC236}">
                <a16:creationId xmlns:a16="http://schemas.microsoft.com/office/drawing/2014/main" id="{F0665426-5F3D-0D6D-082F-B540C9D8EC24}"/>
              </a:ext>
            </a:extLst>
          </p:cNvPr>
          <p:cNvSpPr txBox="1"/>
          <p:nvPr/>
        </p:nvSpPr>
        <p:spPr>
          <a:xfrm>
            <a:off x="722733" y="898580"/>
            <a:ext cx="8416925" cy="321242"/>
          </a:xfrm>
          <a:prstGeom prst="rect">
            <a:avLst/>
          </a:prstGeom>
        </p:spPr>
        <p:txBody>
          <a:bodyPr vert="horz" wrap="square" lIns="0" tIns="13335" rIns="0" bIns="0" rtlCol="0">
            <a:spAutoFit/>
          </a:bodyPr>
          <a:lstStyle/>
          <a:p>
            <a:pPr marL="347980" indent="-335280">
              <a:lnSpc>
                <a:spcPct val="100000"/>
              </a:lnSpc>
              <a:spcBef>
                <a:spcPts val="105"/>
              </a:spcBef>
              <a:buFont typeface="Arial MT"/>
              <a:buChar char="•"/>
              <a:tabLst>
                <a:tab pos="347980" algn="l"/>
              </a:tabLst>
            </a:pPr>
            <a:r>
              <a:rPr lang="en-US" sz="2000" spc="135" dirty="0">
                <a:latin typeface="Tahoma"/>
                <a:cs typeface="Tahoma"/>
              </a:rPr>
              <a:t>STO</a:t>
            </a:r>
            <a:r>
              <a:rPr lang="ja-JP" altLang="en-US" sz="2000" spc="135" dirty="0">
                <a:latin typeface="Tahoma"/>
                <a:cs typeface="Tahoma"/>
              </a:rPr>
              <a:t> クラスター </a:t>
            </a:r>
            <a:r>
              <a:rPr lang="en-US" altLang="ja-JP" sz="2000" spc="135" dirty="0">
                <a:latin typeface="Tahoma"/>
                <a:cs typeface="Tahoma"/>
              </a:rPr>
              <a:t>(Ti emitter, 1019eV)</a:t>
            </a:r>
            <a:endParaRPr sz="2000" dirty="0">
              <a:latin typeface="Tahoma"/>
              <a:cs typeface="Tahoma"/>
            </a:endParaRPr>
          </a:p>
        </p:txBody>
      </p:sp>
      <p:grpSp>
        <p:nvGrpSpPr>
          <p:cNvPr id="6" name="object 4">
            <a:extLst>
              <a:ext uri="{FF2B5EF4-FFF2-40B4-BE49-F238E27FC236}">
                <a16:creationId xmlns:a16="http://schemas.microsoft.com/office/drawing/2014/main" id="{71CC4F6F-9B29-5C45-97BF-6D4DAFE3D377}"/>
              </a:ext>
            </a:extLst>
          </p:cNvPr>
          <p:cNvGrpSpPr/>
          <p:nvPr/>
        </p:nvGrpSpPr>
        <p:grpSpPr>
          <a:xfrm>
            <a:off x="2290731" y="1240657"/>
            <a:ext cx="3544272" cy="3607677"/>
            <a:chOff x="1733042" y="2292223"/>
            <a:chExt cx="4933950" cy="5022215"/>
          </a:xfrm>
        </p:grpSpPr>
        <p:pic>
          <p:nvPicPr>
            <p:cNvPr id="7" name="object 5">
              <a:extLst>
                <a:ext uri="{FF2B5EF4-FFF2-40B4-BE49-F238E27FC236}">
                  <a16:creationId xmlns:a16="http://schemas.microsoft.com/office/drawing/2014/main" id="{864E9842-C0CD-DAA4-A32D-52E4E54EC6C4}"/>
                </a:ext>
              </a:extLst>
            </p:cNvPr>
            <p:cNvPicPr/>
            <p:nvPr/>
          </p:nvPicPr>
          <p:blipFill>
            <a:blip r:embed="rId2" cstate="print"/>
            <a:stretch>
              <a:fillRect/>
            </a:stretch>
          </p:blipFill>
          <p:spPr>
            <a:xfrm>
              <a:off x="1733042" y="2380869"/>
              <a:ext cx="4933569" cy="4933569"/>
            </a:xfrm>
            <a:prstGeom prst="rect">
              <a:avLst/>
            </a:prstGeom>
          </p:spPr>
        </p:pic>
        <p:sp>
          <p:nvSpPr>
            <p:cNvPr id="8" name="object 6">
              <a:extLst>
                <a:ext uri="{FF2B5EF4-FFF2-40B4-BE49-F238E27FC236}">
                  <a16:creationId xmlns:a16="http://schemas.microsoft.com/office/drawing/2014/main" id="{F73A506A-7DC8-17C2-DCE0-D191ABEC0E26}"/>
                </a:ext>
              </a:extLst>
            </p:cNvPr>
            <p:cNvSpPr/>
            <p:nvPr/>
          </p:nvSpPr>
          <p:spPr>
            <a:xfrm>
              <a:off x="3761105" y="2292223"/>
              <a:ext cx="1484630" cy="4055110"/>
            </a:xfrm>
            <a:custGeom>
              <a:avLst/>
              <a:gdLst/>
              <a:ahLst/>
              <a:cxnLst/>
              <a:rect l="l" t="t" r="r" b="b"/>
              <a:pathLst>
                <a:path w="1484629" h="4055110">
                  <a:moveTo>
                    <a:pt x="1412790" y="101134"/>
                  </a:moveTo>
                  <a:lnTo>
                    <a:pt x="0" y="4042155"/>
                  </a:lnTo>
                  <a:lnTo>
                    <a:pt x="35814" y="4054982"/>
                  </a:lnTo>
                  <a:lnTo>
                    <a:pt x="1448707" y="114025"/>
                  </a:lnTo>
                  <a:lnTo>
                    <a:pt x="1412790" y="101134"/>
                  </a:lnTo>
                  <a:close/>
                </a:path>
                <a:path w="1484629" h="4055110">
                  <a:moveTo>
                    <a:pt x="1479298" y="83184"/>
                  </a:moveTo>
                  <a:lnTo>
                    <a:pt x="1419225" y="83184"/>
                  </a:lnTo>
                  <a:lnTo>
                    <a:pt x="1455166" y="96011"/>
                  </a:lnTo>
                  <a:lnTo>
                    <a:pt x="1448707" y="114025"/>
                  </a:lnTo>
                  <a:lnTo>
                    <a:pt x="1484503" y="126873"/>
                  </a:lnTo>
                  <a:lnTo>
                    <a:pt x="1479298" y="83184"/>
                  </a:lnTo>
                  <a:close/>
                </a:path>
                <a:path w="1484629" h="4055110">
                  <a:moveTo>
                    <a:pt x="1419225" y="83184"/>
                  </a:moveTo>
                  <a:lnTo>
                    <a:pt x="1412790" y="101134"/>
                  </a:lnTo>
                  <a:lnTo>
                    <a:pt x="1448707" y="114025"/>
                  </a:lnTo>
                  <a:lnTo>
                    <a:pt x="1455166" y="96011"/>
                  </a:lnTo>
                  <a:lnTo>
                    <a:pt x="1419225" y="83184"/>
                  </a:lnTo>
                  <a:close/>
                </a:path>
                <a:path w="1484629" h="4055110">
                  <a:moveTo>
                    <a:pt x="1469390" y="0"/>
                  </a:moveTo>
                  <a:lnTo>
                    <a:pt x="1376934" y="88265"/>
                  </a:lnTo>
                  <a:lnTo>
                    <a:pt x="1412790" y="101134"/>
                  </a:lnTo>
                  <a:lnTo>
                    <a:pt x="1419225" y="83184"/>
                  </a:lnTo>
                  <a:lnTo>
                    <a:pt x="1479298" y="83184"/>
                  </a:lnTo>
                  <a:lnTo>
                    <a:pt x="1469390"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93C0BA5F-3337-1351-7626-1880A40DC4C7}"/>
                </a:ext>
              </a:extLst>
            </p:cNvPr>
            <p:cNvSpPr/>
            <p:nvPr/>
          </p:nvSpPr>
          <p:spPr>
            <a:xfrm>
              <a:off x="2046986" y="2389886"/>
              <a:ext cx="1033780" cy="1143000"/>
            </a:xfrm>
            <a:custGeom>
              <a:avLst/>
              <a:gdLst/>
              <a:ahLst/>
              <a:cxnLst/>
              <a:rect l="l" t="t" r="r" b="b"/>
              <a:pathLst>
                <a:path w="1033780" h="1143000">
                  <a:moveTo>
                    <a:pt x="231647" y="0"/>
                  </a:moveTo>
                  <a:lnTo>
                    <a:pt x="0" y="195325"/>
                  </a:lnTo>
                  <a:lnTo>
                    <a:pt x="686307" y="1009015"/>
                  </a:lnTo>
                  <a:lnTo>
                    <a:pt x="570611" y="1106678"/>
                  </a:lnTo>
                  <a:lnTo>
                    <a:pt x="997457" y="1142873"/>
                  </a:lnTo>
                  <a:lnTo>
                    <a:pt x="1033780" y="716026"/>
                  </a:lnTo>
                  <a:lnTo>
                    <a:pt x="917956" y="813689"/>
                  </a:lnTo>
                  <a:lnTo>
                    <a:pt x="231647" y="0"/>
                  </a:lnTo>
                  <a:close/>
                </a:path>
              </a:pathLst>
            </a:custGeom>
            <a:solidFill>
              <a:srgbClr val="E97031"/>
            </a:solidFill>
          </p:spPr>
          <p:txBody>
            <a:bodyPr wrap="square" lIns="0" tIns="0" rIns="0" bIns="0" rtlCol="0"/>
            <a:lstStyle/>
            <a:p>
              <a:endParaRPr/>
            </a:p>
          </p:txBody>
        </p:sp>
        <p:sp>
          <p:nvSpPr>
            <p:cNvPr id="10" name="object 8">
              <a:extLst>
                <a:ext uri="{FF2B5EF4-FFF2-40B4-BE49-F238E27FC236}">
                  <a16:creationId xmlns:a16="http://schemas.microsoft.com/office/drawing/2014/main" id="{F7D80938-61DD-C4B4-0D77-918A82BD4AE5}"/>
                </a:ext>
              </a:extLst>
            </p:cNvPr>
            <p:cNvSpPr/>
            <p:nvPr/>
          </p:nvSpPr>
          <p:spPr>
            <a:xfrm>
              <a:off x="2046986" y="2389886"/>
              <a:ext cx="1033780" cy="1143000"/>
            </a:xfrm>
            <a:custGeom>
              <a:avLst/>
              <a:gdLst/>
              <a:ahLst/>
              <a:cxnLst/>
              <a:rect l="l" t="t" r="r" b="b"/>
              <a:pathLst>
                <a:path w="1033780" h="1143000">
                  <a:moveTo>
                    <a:pt x="231647" y="0"/>
                  </a:moveTo>
                  <a:lnTo>
                    <a:pt x="917956" y="813689"/>
                  </a:lnTo>
                  <a:lnTo>
                    <a:pt x="1033780" y="716026"/>
                  </a:lnTo>
                  <a:lnTo>
                    <a:pt x="997457" y="1142873"/>
                  </a:lnTo>
                  <a:lnTo>
                    <a:pt x="570611" y="1106678"/>
                  </a:lnTo>
                  <a:lnTo>
                    <a:pt x="686307" y="1009015"/>
                  </a:lnTo>
                  <a:lnTo>
                    <a:pt x="0" y="195325"/>
                  </a:lnTo>
                  <a:lnTo>
                    <a:pt x="231647" y="0"/>
                  </a:lnTo>
                  <a:close/>
                </a:path>
              </a:pathLst>
            </a:custGeom>
            <a:ln w="19050">
              <a:solidFill>
                <a:srgbClr val="E97031"/>
              </a:solidFill>
            </a:ln>
          </p:spPr>
          <p:txBody>
            <a:bodyPr wrap="square" lIns="0" tIns="0" rIns="0" bIns="0" rtlCol="0"/>
            <a:lstStyle/>
            <a:p>
              <a:endParaRPr/>
            </a:p>
          </p:txBody>
        </p:sp>
      </p:grpSp>
      <p:pic>
        <p:nvPicPr>
          <p:cNvPr id="11" name="object 2">
            <a:extLst>
              <a:ext uri="{FF2B5EF4-FFF2-40B4-BE49-F238E27FC236}">
                <a16:creationId xmlns:a16="http://schemas.microsoft.com/office/drawing/2014/main" id="{8EB1415F-8383-6D19-E4B2-332608849049}"/>
              </a:ext>
            </a:extLst>
          </p:cNvPr>
          <p:cNvPicPr/>
          <p:nvPr/>
        </p:nvPicPr>
        <p:blipFill>
          <a:blip r:embed="rId3" cstate="print"/>
          <a:stretch>
            <a:fillRect/>
          </a:stretch>
        </p:blipFill>
        <p:spPr>
          <a:xfrm>
            <a:off x="6336577" y="1240657"/>
            <a:ext cx="2486960" cy="3146907"/>
          </a:xfrm>
          <a:prstGeom prst="rect">
            <a:avLst/>
          </a:prstGeom>
        </p:spPr>
      </p:pic>
      <p:sp>
        <p:nvSpPr>
          <p:cNvPr id="12" name="object 3">
            <a:extLst>
              <a:ext uri="{FF2B5EF4-FFF2-40B4-BE49-F238E27FC236}">
                <a16:creationId xmlns:a16="http://schemas.microsoft.com/office/drawing/2014/main" id="{C5DED264-F87B-E659-0156-9B5E94BA0762}"/>
              </a:ext>
            </a:extLst>
          </p:cNvPr>
          <p:cNvSpPr txBox="1"/>
          <p:nvPr/>
        </p:nvSpPr>
        <p:spPr>
          <a:xfrm>
            <a:off x="8775961" y="2097625"/>
            <a:ext cx="2780665" cy="1174750"/>
          </a:xfrm>
          <a:prstGeom prst="rect">
            <a:avLst/>
          </a:prstGeom>
        </p:spPr>
        <p:txBody>
          <a:bodyPr vert="horz" wrap="square" lIns="0" tIns="12065" rIns="0" bIns="0" rtlCol="0">
            <a:spAutoFit/>
          </a:bodyPr>
          <a:lstStyle/>
          <a:p>
            <a:pPr marL="3175" algn="ctr">
              <a:lnSpc>
                <a:spcPct val="100000"/>
              </a:lnSpc>
              <a:spcBef>
                <a:spcPts val="95"/>
              </a:spcBef>
            </a:pPr>
            <a:r>
              <a:rPr sz="2500" spc="-5" dirty="0">
                <a:latin typeface="Cambria Math"/>
                <a:cs typeface="Cambria Math"/>
              </a:rPr>
              <a:t>𝜌</a:t>
            </a:r>
            <a:r>
              <a:rPr sz="2700" spc="-7" baseline="-15432" dirty="0">
                <a:latin typeface="Cambria Math"/>
                <a:cs typeface="Cambria Math"/>
              </a:rPr>
              <a:t>𝑆𝐸</a:t>
            </a:r>
            <a:r>
              <a:rPr sz="2700" spc="660" baseline="-15432" dirty="0">
                <a:latin typeface="Cambria Math"/>
                <a:cs typeface="Cambria Math"/>
              </a:rPr>
              <a:t> </a:t>
            </a:r>
            <a:r>
              <a:rPr sz="2500" spc="-5" dirty="0">
                <a:latin typeface="Cambria Math"/>
                <a:cs typeface="Cambria Math"/>
              </a:rPr>
              <a:t>=</a:t>
            </a:r>
            <a:r>
              <a:rPr sz="2500" spc="105" dirty="0">
                <a:latin typeface="Cambria Math"/>
                <a:cs typeface="Cambria Math"/>
              </a:rPr>
              <a:t> </a:t>
            </a:r>
            <a:r>
              <a:rPr sz="2500" spc="-10" dirty="0">
                <a:latin typeface="Cambria Math"/>
                <a:cs typeface="Cambria Math"/>
              </a:rPr>
              <a:t>1.135</a:t>
            </a:r>
            <a:endParaRPr sz="2500" dirty="0">
              <a:latin typeface="Cambria Math"/>
              <a:cs typeface="Cambria Math"/>
            </a:endParaRPr>
          </a:p>
          <a:p>
            <a:pPr algn="ctr">
              <a:lnSpc>
                <a:spcPct val="100000"/>
              </a:lnSpc>
            </a:pPr>
            <a:r>
              <a:rPr sz="2500" spc="-5" dirty="0">
                <a:latin typeface="Cambria Math"/>
                <a:cs typeface="Cambria Math"/>
              </a:rPr>
              <a:t>𝜔</a:t>
            </a:r>
            <a:r>
              <a:rPr sz="2500" spc="175" dirty="0">
                <a:latin typeface="Cambria Math"/>
                <a:cs typeface="Cambria Math"/>
              </a:rPr>
              <a:t> </a:t>
            </a:r>
            <a:r>
              <a:rPr sz="2500" spc="-5" dirty="0">
                <a:latin typeface="Cambria Math"/>
                <a:cs typeface="Cambria Math"/>
              </a:rPr>
              <a:t>=</a:t>
            </a:r>
            <a:r>
              <a:rPr sz="2500" spc="120" dirty="0">
                <a:latin typeface="Cambria Math"/>
                <a:cs typeface="Cambria Math"/>
              </a:rPr>
              <a:t> </a:t>
            </a:r>
            <a:r>
              <a:rPr sz="2500" spc="-5" dirty="0">
                <a:latin typeface="Cambria Math"/>
                <a:cs typeface="Cambria Math"/>
              </a:rPr>
              <a:t>0.813</a:t>
            </a:r>
            <a:r>
              <a:rPr sz="2500" spc="15" dirty="0">
                <a:latin typeface="Cambria Math"/>
                <a:cs typeface="Cambria Math"/>
              </a:rPr>
              <a:t> </a:t>
            </a:r>
            <a:r>
              <a:rPr sz="2500" spc="-5" dirty="0">
                <a:latin typeface="Cambria Math"/>
                <a:cs typeface="Cambria Math"/>
              </a:rPr>
              <a:t>+</a:t>
            </a:r>
            <a:r>
              <a:rPr sz="2500" spc="-15" dirty="0">
                <a:latin typeface="Cambria Math"/>
                <a:cs typeface="Cambria Math"/>
              </a:rPr>
              <a:t> </a:t>
            </a:r>
            <a:r>
              <a:rPr sz="2500" spc="-5" dirty="0">
                <a:latin typeface="Cambria Math"/>
                <a:cs typeface="Cambria Math"/>
              </a:rPr>
              <a:t>0.241𝑗</a:t>
            </a:r>
            <a:endParaRPr sz="2500" dirty="0">
              <a:latin typeface="Cambria Math"/>
              <a:cs typeface="Cambria Math"/>
            </a:endParaRPr>
          </a:p>
          <a:p>
            <a:pPr marL="5080" algn="ctr">
              <a:lnSpc>
                <a:spcPct val="100000"/>
              </a:lnSpc>
              <a:spcBef>
                <a:spcPts val="50"/>
              </a:spcBef>
            </a:pPr>
            <a:r>
              <a:rPr sz="2500" spc="-25" dirty="0">
                <a:latin typeface="Cambria Math"/>
                <a:cs typeface="Cambria Math"/>
              </a:rPr>
              <a:t>𝜌</a:t>
            </a:r>
            <a:r>
              <a:rPr sz="2700" spc="-37" baseline="-15432" dirty="0">
                <a:latin typeface="Cambria Math"/>
                <a:cs typeface="Cambria Math"/>
              </a:rPr>
              <a:t>𝐺</a:t>
            </a:r>
            <a:r>
              <a:rPr sz="2250" spc="-37" baseline="-33333" dirty="0">
                <a:latin typeface="Cambria Math"/>
                <a:cs typeface="Cambria Math"/>
              </a:rPr>
              <a:t>1</a:t>
            </a:r>
            <a:r>
              <a:rPr sz="2250" spc="292" baseline="-33333" dirty="0">
                <a:latin typeface="Cambria Math"/>
                <a:cs typeface="Cambria Math"/>
              </a:rPr>
              <a:t> </a:t>
            </a:r>
            <a:r>
              <a:rPr sz="2500" spc="-5" dirty="0">
                <a:latin typeface="Cambria Math"/>
                <a:cs typeface="Cambria Math"/>
              </a:rPr>
              <a:t>=</a:t>
            </a:r>
            <a:r>
              <a:rPr sz="2500" spc="114" dirty="0">
                <a:latin typeface="Cambria Math"/>
                <a:cs typeface="Cambria Math"/>
              </a:rPr>
              <a:t> </a:t>
            </a:r>
            <a:r>
              <a:rPr sz="2500" spc="-5" dirty="0">
                <a:latin typeface="Cambria Math"/>
                <a:cs typeface="Cambria Math"/>
              </a:rPr>
              <a:t>0.706</a:t>
            </a:r>
            <a:endParaRPr sz="2500" dirty="0">
              <a:latin typeface="Cambria Math"/>
              <a:cs typeface="Cambria Math"/>
            </a:endParaRPr>
          </a:p>
        </p:txBody>
      </p:sp>
      <p:sp>
        <p:nvSpPr>
          <p:cNvPr id="13" name="object 17">
            <a:extLst>
              <a:ext uri="{FF2B5EF4-FFF2-40B4-BE49-F238E27FC236}">
                <a16:creationId xmlns:a16="http://schemas.microsoft.com/office/drawing/2014/main" id="{99E6F935-EF3A-069A-C04B-DB80A47B8DE1}"/>
              </a:ext>
            </a:extLst>
          </p:cNvPr>
          <p:cNvSpPr txBox="1"/>
          <p:nvPr/>
        </p:nvSpPr>
        <p:spPr>
          <a:xfrm>
            <a:off x="2290731" y="4706058"/>
            <a:ext cx="6700061" cy="1399742"/>
          </a:xfrm>
          <a:prstGeom prst="rect">
            <a:avLst/>
          </a:prstGeom>
        </p:spPr>
        <p:txBody>
          <a:bodyPr vert="horz" wrap="square" lIns="0" tIns="167005" rIns="0" bIns="0" rtlCol="0">
            <a:spAutoFit/>
          </a:bodyPr>
          <a:lstStyle/>
          <a:p>
            <a:pPr marL="347980" indent="-335280">
              <a:lnSpc>
                <a:spcPct val="100000"/>
              </a:lnSpc>
              <a:spcBef>
                <a:spcPts val="1315"/>
              </a:spcBef>
              <a:buFont typeface="Arial MT"/>
              <a:buChar char="•"/>
              <a:tabLst>
                <a:tab pos="347345" algn="l"/>
                <a:tab pos="347980" algn="l"/>
              </a:tabLst>
            </a:pPr>
            <a:r>
              <a:rPr lang="ja-JP" altLang="en-US" sz="2000" spc="-20" dirty="0">
                <a:latin typeface="Tahoma"/>
                <a:cs typeface="Tahoma"/>
              </a:rPr>
              <a:t>層数</a:t>
            </a:r>
            <a:r>
              <a:rPr sz="2000" spc="-20" dirty="0">
                <a:latin typeface="Tahoma"/>
                <a:cs typeface="Tahoma"/>
              </a:rPr>
              <a:t>:</a:t>
            </a:r>
            <a:r>
              <a:rPr sz="2000" spc="-295" dirty="0">
                <a:latin typeface="Tahoma"/>
                <a:cs typeface="Tahoma"/>
              </a:rPr>
              <a:t> </a:t>
            </a:r>
            <a:r>
              <a:rPr sz="2000" spc="-40" dirty="0">
                <a:latin typeface="Tahoma"/>
                <a:cs typeface="Tahoma"/>
              </a:rPr>
              <a:t>12</a:t>
            </a:r>
            <a:endParaRPr sz="2000" dirty="0">
              <a:latin typeface="Tahoma"/>
              <a:cs typeface="Tahoma"/>
            </a:endParaRPr>
          </a:p>
          <a:p>
            <a:pPr marL="347980" indent="-335280">
              <a:lnSpc>
                <a:spcPct val="100000"/>
              </a:lnSpc>
              <a:spcBef>
                <a:spcPts val="1215"/>
              </a:spcBef>
              <a:buFont typeface="Arial MT"/>
              <a:buChar char="•"/>
              <a:tabLst>
                <a:tab pos="347345" algn="l"/>
                <a:tab pos="347980" algn="l"/>
              </a:tabLst>
            </a:pPr>
            <a:r>
              <a:rPr lang="ja-JP" altLang="en-US" sz="2000" spc="-175" dirty="0">
                <a:latin typeface="Tahoma"/>
                <a:cs typeface="Tahoma"/>
              </a:rPr>
              <a:t>半球の半径</a:t>
            </a:r>
            <a:r>
              <a:rPr sz="2000" spc="-175" dirty="0">
                <a:latin typeface="Tahoma"/>
                <a:cs typeface="Tahoma"/>
              </a:rPr>
              <a:t>:</a:t>
            </a:r>
            <a:r>
              <a:rPr sz="2000" spc="-285" dirty="0">
                <a:latin typeface="Tahoma"/>
                <a:cs typeface="Tahoma"/>
              </a:rPr>
              <a:t> </a:t>
            </a:r>
            <a:r>
              <a:rPr sz="2000" spc="-40" dirty="0">
                <a:latin typeface="Tahoma"/>
                <a:cs typeface="Tahoma"/>
              </a:rPr>
              <a:t>21</a:t>
            </a:r>
            <a:r>
              <a:rPr sz="2000" spc="-5" dirty="0">
                <a:latin typeface="Cambria Math"/>
                <a:cs typeface="Cambria Math"/>
              </a:rPr>
              <a:t>Å</a:t>
            </a:r>
            <a:endParaRPr lang="en-US" sz="2000" spc="-5" dirty="0">
              <a:latin typeface="Cambria Math"/>
              <a:cs typeface="Cambria Math"/>
            </a:endParaRPr>
          </a:p>
          <a:p>
            <a:pPr marL="347980" indent="-335280">
              <a:lnSpc>
                <a:spcPct val="100000"/>
              </a:lnSpc>
              <a:spcBef>
                <a:spcPts val="1215"/>
              </a:spcBef>
              <a:buFont typeface="Arial MT"/>
              <a:buChar char="•"/>
              <a:tabLst>
                <a:tab pos="347345" algn="l"/>
                <a:tab pos="347980" algn="l"/>
              </a:tabLst>
            </a:pPr>
            <a:r>
              <a:rPr lang="en-US" sz="2000" spc="-5" dirty="0">
                <a:latin typeface="Cambria Math"/>
                <a:cs typeface="Cambria Math"/>
              </a:rPr>
              <a:t>Ti emitter: </a:t>
            </a:r>
            <a:r>
              <a:rPr lang="ja-JP" altLang="en-US" sz="2000" spc="-5" dirty="0">
                <a:latin typeface="Cambria Math"/>
                <a:cs typeface="Cambria Math"/>
              </a:rPr>
              <a:t>下から</a:t>
            </a:r>
            <a:r>
              <a:rPr lang="en-US" altLang="ja-JP" sz="2000" spc="-5" dirty="0">
                <a:latin typeface="Cambria Math"/>
                <a:cs typeface="Cambria Math"/>
              </a:rPr>
              <a:t>2</a:t>
            </a:r>
            <a:r>
              <a:rPr lang="ja-JP" altLang="en-US" sz="2000" spc="-5" dirty="0">
                <a:latin typeface="Cambria Math"/>
                <a:cs typeface="Cambria Math"/>
              </a:rPr>
              <a:t>番目の層の中心</a:t>
            </a:r>
            <a:endParaRPr sz="2000" dirty="0">
              <a:latin typeface="Cambria Math"/>
              <a:cs typeface="Cambria Math"/>
            </a:endParaRPr>
          </a:p>
        </p:txBody>
      </p:sp>
      <p:sp>
        <p:nvSpPr>
          <p:cNvPr id="14" name="object 14">
            <a:extLst>
              <a:ext uri="{FF2B5EF4-FFF2-40B4-BE49-F238E27FC236}">
                <a16:creationId xmlns:a16="http://schemas.microsoft.com/office/drawing/2014/main" id="{04194B0F-3277-6B59-339D-B1CACC987493}"/>
              </a:ext>
            </a:extLst>
          </p:cNvPr>
          <p:cNvSpPr txBox="1"/>
          <p:nvPr/>
        </p:nvSpPr>
        <p:spPr>
          <a:xfrm>
            <a:off x="546343" y="4848334"/>
            <a:ext cx="1300946" cy="1064394"/>
          </a:xfrm>
          <a:prstGeom prst="rect">
            <a:avLst/>
          </a:prstGeom>
        </p:spPr>
        <p:txBody>
          <a:bodyPr vert="horz" wrap="square" lIns="0" tIns="12700" rIns="0" bIns="0" rtlCol="0">
            <a:spAutoFit/>
          </a:bodyPr>
          <a:lstStyle/>
          <a:p>
            <a:pPr marL="12700" marR="5080">
              <a:lnSpc>
                <a:spcPct val="99800"/>
              </a:lnSpc>
              <a:spcBef>
                <a:spcPts val="100"/>
              </a:spcBef>
            </a:pPr>
            <a:r>
              <a:rPr lang="ja-JP" altLang="en-US" sz="2250" spc="10" dirty="0">
                <a:solidFill>
                  <a:srgbClr val="00AF50"/>
                </a:solidFill>
                <a:latin typeface="Tahoma"/>
                <a:cs typeface="Tahoma"/>
              </a:rPr>
              <a:t>緑</a:t>
            </a:r>
            <a:r>
              <a:rPr sz="2250" spc="-155" dirty="0">
                <a:latin typeface="Tahoma"/>
                <a:cs typeface="Tahoma"/>
              </a:rPr>
              <a:t>:</a:t>
            </a:r>
            <a:r>
              <a:rPr sz="2250" spc="-250" dirty="0">
                <a:latin typeface="Tahoma"/>
                <a:cs typeface="Tahoma"/>
              </a:rPr>
              <a:t> </a:t>
            </a:r>
            <a:r>
              <a:rPr sz="2250" spc="-20" dirty="0">
                <a:latin typeface="Tahoma"/>
                <a:cs typeface="Tahoma"/>
              </a:rPr>
              <a:t>Sr  </a:t>
            </a:r>
            <a:endParaRPr lang="en-US" sz="2250" spc="-20" dirty="0">
              <a:latin typeface="Tahoma"/>
              <a:cs typeface="Tahoma"/>
            </a:endParaRPr>
          </a:p>
          <a:p>
            <a:pPr marL="12700" marR="5080">
              <a:lnSpc>
                <a:spcPct val="99800"/>
              </a:lnSpc>
              <a:spcBef>
                <a:spcPts val="100"/>
              </a:spcBef>
            </a:pPr>
            <a:r>
              <a:rPr lang="ja-JP" altLang="en-US" sz="2250" spc="-70" dirty="0">
                <a:latin typeface="Tahoma"/>
                <a:cs typeface="Tahoma"/>
              </a:rPr>
              <a:t>グレー</a:t>
            </a:r>
            <a:r>
              <a:rPr sz="2250" spc="-65" dirty="0">
                <a:latin typeface="Tahoma"/>
                <a:cs typeface="Tahoma"/>
              </a:rPr>
              <a:t>:</a:t>
            </a:r>
            <a:r>
              <a:rPr sz="2250" spc="-250" dirty="0">
                <a:latin typeface="Tahoma"/>
                <a:cs typeface="Tahoma"/>
              </a:rPr>
              <a:t> </a:t>
            </a:r>
            <a:r>
              <a:rPr sz="2250" spc="-254" dirty="0">
                <a:latin typeface="Tahoma"/>
                <a:cs typeface="Tahoma"/>
              </a:rPr>
              <a:t>T</a:t>
            </a:r>
            <a:r>
              <a:rPr sz="2250" spc="25" dirty="0">
                <a:latin typeface="Tahoma"/>
                <a:cs typeface="Tahoma"/>
              </a:rPr>
              <a:t>i  </a:t>
            </a:r>
            <a:r>
              <a:rPr lang="ja-JP" altLang="en-US" sz="2250" spc="-10" dirty="0">
                <a:solidFill>
                  <a:srgbClr val="FF0000"/>
                </a:solidFill>
                <a:latin typeface="Tahoma"/>
                <a:cs typeface="Tahoma"/>
              </a:rPr>
              <a:t>赤</a:t>
            </a:r>
            <a:r>
              <a:rPr sz="2250" spc="-155" dirty="0">
                <a:latin typeface="Tahoma"/>
                <a:cs typeface="Tahoma"/>
              </a:rPr>
              <a:t>:</a:t>
            </a:r>
            <a:r>
              <a:rPr sz="2250" spc="-250" dirty="0">
                <a:latin typeface="Tahoma"/>
                <a:cs typeface="Tahoma"/>
              </a:rPr>
              <a:t> </a:t>
            </a:r>
            <a:r>
              <a:rPr sz="2250" spc="50" dirty="0">
                <a:latin typeface="Tahoma"/>
                <a:cs typeface="Tahoma"/>
              </a:rPr>
              <a:t>O</a:t>
            </a:r>
            <a:endParaRPr sz="2250" dirty="0">
              <a:latin typeface="Tahoma"/>
              <a:cs typeface="Tahoma"/>
            </a:endParaRPr>
          </a:p>
        </p:txBody>
      </p:sp>
      <p:sp>
        <p:nvSpPr>
          <p:cNvPr id="2" name="テキスト ボックス 1">
            <a:extLst>
              <a:ext uri="{FF2B5EF4-FFF2-40B4-BE49-F238E27FC236}">
                <a16:creationId xmlns:a16="http://schemas.microsoft.com/office/drawing/2014/main" id="{EF3C40F9-943D-282D-BA35-1931E10FAB5D}"/>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原子鎖を用いた方法論 </a:t>
            </a:r>
            <a:r>
              <a:rPr lang="en-US" altLang="ja-JP" sz="3409" b="1" baseline="23391" dirty="0">
                <a:latin typeface="Arial" panose="020B0604020202020204" pitchFamily="34" charset="0"/>
                <a:cs typeface="Arial" panose="020B0604020202020204" pitchFamily="34" charset="0"/>
              </a:rPr>
              <a:t>~ STO</a:t>
            </a:r>
          </a:p>
        </p:txBody>
      </p:sp>
      <p:sp>
        <p:nvSpPr>
          <p:cNvPr id="15" name="日付プレースホルダー 2">
            <a:extLst>
              <a:ext uri="{FF2B5EF4-FFF2-40B4-BE49-F238E27FC236}">
                <a16:creationId xmlns:a16="http://schemas.microsoft.com/office/drawing/2014/main" id="{5CC8B603-BD2E-6BAC-58CD-9329D9155BBC}"/>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Tree>
    <p:extLst>
      <p:ext uri="{BB962C8B-B14F-4D97-AF65-F5344CB8AC3E}">
        <p14:creationId xmlns:p14="http://schemas.microsoft.com/office/powerpoint/2010/main" val="2796488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折れ線グラフ, ヒストグラム">
            <a:extLst>
              <a:ext uri="{FF2B5EF4-FFF2-40B4-BE49-F238E27FC236}">
                <a16:creationId xmlns:a16="http://schemas.microsoft.com/office/drawing/2014/main" id="{F13D889F-E5BF-8A70-E0F0-11E4AC597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196" y="752658"/>
            <a:ext cx="5916652" cy="3786449"/>
          </a:xfrm>
          <a:prstGeom prst="rect">
            <a:avLst/>
          </a:prstGeom>
          <a:ln>
            <a:solidFill>
              <a:schemeClr val="accent5"/>
            </a:solidFill>
          </a:ln>
        </p:spPr>
      </p:pic>
      <p:sp>
        <p:nvSpPr>
          <p:cNvPr id="5" name="テキスト ボックス 4">
            <a:extLst>
              <a:ext uri="{FF2B5EF4-FFF2-40B4-BE49-F238E27FC236}">
                <a16:creationId xmlns:a16="http://schemas.microsoft.com/office/drawing/2014/main" id="{6D66CDF9-58E0-43C3-E447-FFE69908D798}"/>
              </a:ext>
            </a:extLst>
          </p:cNvPr>
          <p:cNvSpPr txBox="1"/>
          <p:nvPr/>
        </p:nvSpPr>
        <p:spPr>
          <a:xfrm>
            <a:off x="4760319" y="4539107"/>
            <a:ext cx="2671362" cy="400110"/>
          </a:xfrm>
          <a:prstGeom prst="rect">
            <a:avLst/>
          </a:prstGeom>
          <a:noFill/>
        </p:spPr>
        <p:txBody>
          <a:bodyPr wrap="square" rtlCol="0">
            <a:spAutoFit/>
          </a:bodyPr>
          <a:lstStyle/>
          <a:p>
            <a:r>
              <a:rPr kumimoji="1" lang="ja-JP" altLang="en-US" sz="2000" b="1" dirty="0">
                <a:latin typeface="Arial" panose="020B0604020202020204" pitchFamily="34" charset="0"/>
                <a:cs typeface="Arial" panose="020B0604020202020204" pitchFamily="34" charset="0"/>
              </a:rPr>
              <a:t>繰り込み法 </a:t>
            </a:r>
            <a:r>
              <a:rPr kumimoji="1" lang="en-US" altLang="ja-JP" sz="2000" b="1" dirty="0">
                <a:latin typeface="Arial" panose="020B0604020202020204" pitchFamily="34" charset="0"/>
                <a:cs typeface="Arial" panose="020B0604020202020204" pitchFamily="34" charset="0"/>
              </a:rPr>
              <a:t>(G</a:t>
            </a:r>
            <a:r>
              <a:rPr kumimoji="1" lang="en-US" altLang="ja-JP" sz="2000" b="1" baseline="-25000" dirty="0">
                <a:latin typeface="Arial" panose="020B0604020202020204" pitchFamily="34" charset="0"/>
                <a:cs typeface="Arial" panose="020B0604020202020204" pitchFamily="34" charset="0"/>
              </a:rPr>
              <a:t>1</a:t>
            </a:r>
            <a:r>
              <a:rPr kumimoji="1" lang="en-US" altLang="ja-JP" sz="2000" b="1" dirty="0">
                <a:latin typeface="Arial" panose="020B0604020202020204" pitchFamily="34" charset="0"/>
                <a:cs typeface="Arial" panose="020B0604020202020204" pitchFamily="34" charset="0"/>
              </a:rPr>
              <a:t>)</a:t>
            </a:r>
            <a:r>
              <a:rPr kumimoji="1" lang="ja-JP" altLang="en-US" sz="2000" b="1" dirty="0">
                <a:latin typeface="Arial" panose="020B0604020202020204" pitchFamily="34" charset="0"/>
                <a:cs typeface="Arial" panose="020B0604020202020204" pitchFamily="34" charset="0"/>
              </a:rPr>
              <a:t>なし</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F10C83F-1C5B-1F52-81ED-8506EA499E07}"/>
                  </a:ext>
                </a:extLst>
              </p:cNvPr>
              <p:cNvSpPr txBox="1"/>
              <p:nvPr/>
            </p:nvSpPr>
            <p:spPr>
              <a:xfrm>
                <a:off x="2359742" y="4860560"/>
                <a:ext cx="7712891" cy="1323439"/>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発散が消えた</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ラフにみると実験スペクトルとおおむね一致</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赤には見られない実験スペクトルの小さいピークが再現されている</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計算時間</a:t>
                </a:r>
                <a:r>
                  <a:rPr kumimoji="1" lang="en-US" altLang="ja-JP" b="1" dirty="0">
                    <a:latin typeface="Arial" panose="020B0604020202020204" pitchFamily="34" charset="0"/>
                    <a:cs typeface="Arial" panose="020B0604020202020204" pitchFamily="34" charset="0"/>
                  </a:rPr>
                  <a:t>: </a:t>
                </a:r>
                <a14:m>
                  <m:oMath xmlns:m="http://schemas.openxmlformats.org/officeDocument/2006/math">
                    <m:f>
                      <m:fPr>
                        <m:ctrlPr>
                          <a:rPr kumimoji="1" lang="en-US" altLang="ja-JP" b="1" i="1" smtClean="0">
                            <a:latin typeface="Cambria Math" panose="02040503050406030204" pitchFamily="18" charset="0"/>
                            <a:cs typeface="Arial" panose="020B0604020202020204" pitchFamily="34" charset="0"/>
                          </a:rPr>
                        </m:ctrlPr>
                      </m:fPr>
                      <m:num>
                        <m:r>
                          <a:rPr kumimoji="1" lang="en-US" altLang="ja-JP" b="1" i="1" smtClean="0">
                            <a:latin typeface="Cambria Math" panose="02040503050406030204" pitchFamily="18" charset="0"/>
                            <a:cs typeface="Arial" panose="020B0604020202020204" pitchFamily="34" charset="0"/>
                          </a:rPr>
                          <m:t>𝟏</m:t>
                        </m:r>
                      </m:num>
                      <m:den>
                        <m:r>
                          <a:rPr kumimoji="1" lang="en-US" altLang="ja-JP" b="1" i="1" smtClean="0">
                            <a:latin typeface="Cambria Math" panose="02040503050406030204" pitchFamily="18" charset="0"/>
                            <a:cs typeface="Arial" panose="020B0604020202020204" pitchFamily="34" charset="0"/>
                          </a:rPr>
                          <m:t>𝟑𝟎</m:t>
                        </m:r>
                      </m:den>
                    </m:f>
                  </m:oMath>
                </a14:m>
                <a:r>
                  <a:rPr kumimoji="1" lang="ja-JP" altLang="en-US" b="1" dirty="0">
                    <a:latin typeface="Arial" panose="020B0604020202020204" pitchFamily="34" charset="0"/>
                    <a:cs typeface="Arial" panose="020B0604020202020204" pitchFamily="34" charset="0"/>
                  </a:rPr>
                  <a:t>に短縮 </a:t>
                </a:r>
                <a:r>
                  <a:rPr kumimoji="1" lang="en-US" altLang="ja-JP" b="1" dirty="0">
                    <a:latin typeface="Arial" panose="020B0604020202020204" pitchFamily="34" charset="0"/>
                    <a:cs typeface="Arial" panose="020B0604020202020204" pitchFamily="34" charset="0"/>
                  </a:rPr>
                  <a:t>(</a:t>
                </a:r>
                <a:r>
                  <a:rPr kumimoji="1" lang="ja-JP" altLang="en-US" b="1" dirty="0">
                    <a:solidFill>
                      <a:srgbClr val="FF0000"/>
                    </a:solidFill>
                    <a:latin typeface="Arial" panose="020B0604020202020204" pitchFamily="34" charset="0"/>
                    <a:cs typeface="Arial" panose="020B0604020202020204" pitchFamily="34" charset="0"/>
                  </a:rPr>
                  <a:t>赤</a:t>
                </a:r>
                <a:r>
                  <a:rPr kumimoji="1" lang="en-US" altLang="ja-JP" b="1" dirty="0">
                    <a:latin typeface="Arial" panose="020B0604020202020204" pitchFamily="34" charset="0"/>
                    <a:cs typeface="Arial" panose="020B0604020202020204" pitchFamily="34" charset="0"/>
                  </a:rPr>
                  <a:t>: </a:t>
                </a:r>
                <a:r>
                  <a:rPr kumimoji="1" lang="ja-JP" altLang="en-US" b="1" dirty="0">
                    <a:latin typeface="Arial" panose="020B0604020202020204" pitchFamily="34" charset="0"/>
                    <a:cs typeface="Arial" panose="020B0604020202020204" pitchFamily="34" charset="0"/>
                  </a:rPr>
                  <a:t>約</a:t>
                </a:r>
                <a:r>
                  <a:rPr kumimoji="1" lang="en-US" altLang="ja-JP" b="1" dirty="0">
                    <a:latin typeface="Arial" panose="020B0604020202020204" pitchFamily="34" charset="0"/>
                    <a:cs typeface="Arial" panose="020B0604020202020204" pitchFamily="34" charset="0"/>
                  </a:rPr>
                  <a:t>2</a:t>
                </a:r>
                <a:r>
                  <a:rPr kumimoji="1" lang="ja-JP" altLang="en-US" b="1" dirty="0">
                    <a:latin typeface="Arial" panose="020B0604020202020204" pitchFamily="34" charset="0"/>
                    <a:cs typeface="Arial" panose="020B0604020202020204" pitchFamily="34" charset="0"/>
                  </a:rPr>
                  <a:t>時間</a:t>
                </a:r>
                <a:r>
                  <a:rPr kumimoji="1" lang="en-US" altLang="ja-JP" b="1" dirty="0">
                    <a:latin typeface="Arial" panose="020B0604020202020204" pitchFamily="34" charset="0"/>
                    <a:cs typeface="Arial" panose="020B0604020202020204" pitchFamily="34" charset="0"/>
                  </a:rPr>
                  <a:t>/</a:t>
                </a:r>
                <a:r>
                  <a:rPr kumimoji="1" lang="ja-JP" altLang="en-US" b="1" dirty="0">
                    <a:solidFill>
                      <a:schemeClr val="tx2">
                        <a:lumMod val="75000"/>
                        <a:lumOff val="25000"/>
                      </a:schemeClr>
                    </a:solidFill>
                    <a:latin typeface="Arial" panose="020B0604020202020204" pitchFamily="34" charset="0"/>
                    <a:cs typeface="Arial" panose="020B0604020202020204" pitchFamily="34" charset="0"/>
                  </a:rPr>
                  <a:t>青</a:t>
                </a:r>
                <a:r>
                  <a:rPr kumimoji="1" lang="en-US" altLang="ja-JP" b="1" dirty="0">
                    <a:latin typeface="Arial" panose="020B0604020202020204" pitchFamily="34" charset="0"/>
                    <a:cs typeface="Arial" panose="020B0604020202020204" pitchFamily="34" charset="0"/>
                  </a:rPr>
                  <a:t>: </a:t>
                </a:r>
                <a:r>
                  <a:rPr kumimoji="1" lang="ja-JP" altLang="en-US" b="1" dirty="0">
                    <a:latin typeface="Arial" panose="020B0604020202020204" pitchFamily="34" charset="0"/>
                    <a:cs typeface="Arial" panose="020B0604020202020204" pitchFamily="34" charset="0"/>
                  </a:rPr>
                  <a:t>約</a:t>
                </a:r>
                <a:r>
                  <a:rPr kumimoji="1" lang="en-US" altLang="ja-JP" b="1" dirty="0">
                    <a:latin typeface="Arial" panose="020B0604020202020204" pitchFamily="34" charset="0"/>
                    <a:cs typeface="Arial" panose="020B0604020202020204" pitchFamily="34" charset="0"/>
                  </a:rPr>
                  <a:t>4</a:t>
                </a:r>
                <a:r>
                  <a:rPr kumimoji="1" lang="ja-JP" altLang="en-US" b="1" dirty="0">
                    <a:latin typeface="Arial" panose="020B0604020202020204" pitchFamily="34" charset="0"/>
                    <a:cs typeface="Arial" panose="020B0604020202020204" pitchFamily="34" charset="0"/>
                  </a:rPr>
                  <a:t>分</a:t>
                </a:r>
                <a:r>
                  <a:rPr kumimoji="1" lang="en-US" altLang="ja-JP" b="1" dirty="0">
                    <a:latin typeface="Arial" panose="020B0604020202020204" pitchFamily="34" charset="0"/>
                    <a:cs typeface="Arial" panose="020B0604020202020204" pitchFamily="34" charset="0"/>
                  </a:rPr>
                  <a:t>)</a:t>
                </a:r>
              </a:p>
            </p:txBody>
          </p:sp>
        </mc:Choice>
        <mc:Fallback xmlns="">
          <p:sp>
            <p:nvSpPr>
              <p:cNvPr id="6" name="テキスト ボックス 5">
                <a:extLst>
                  <a:ext uri="{FF2B5EF4-FFF2-40B4-BE49-F238E27FC236}">
                    <a16:creationId xmlns:a16="http://schemas.microsoft.com/office/drawing/2014/main" id="{4F10C83F-1C5B-1F52-81ED-8506EA499E07}"/>
                  </a:ext>
                </a:extLst>
              </p:cNvPr>
              <p:cNvSpPr txBox="1">
                <a:spLocks noRot="1" noChangeAspect="1" noMove="1" noResize="1" noEditPoints="1" noAdjustHandles="1" noChangeArrowheads="1" noChangeShapeType="1" noTextEdit="1"/>
              </p:cNvSpPr>
              <p:nvPr/>
            </p:nvSpPr>
            <p:spPr>
              <a:xfrm>
                <a:off x="2359742" y="4860560"/>
                <a:ext cx="7712891" cy="1323439"/>
              </a:xfrm>
              <a:prstGeom prst="rect">
                <a:avLst/>
              </a:prstGeom>
              <a:blipFill>
                <a:blip r:embed="rId3"/>
                <a:stretch>
                  <a:fillRect l="-474" t="-2304" b="-2304"/>
                </a:stretch>
              </a:blipFill>
            </p:spPr>
            <p:txBody>
              <a:bodyPr/>
              <a:lstStyle/>
              <a:p>
                <a:r>
                  <a:rPr lang="ja-JP" altLang="en-US">
                    <a:noFill/>
                  </a:rPr>
                  <a:t> </a:t>
                </a:r>
              </a:p>
            </p:txBody>
          </p:sp>
        </mc:Fallback>
      </mc:AlternateContent>
      <p:sp>
        <p:nvSpPr>
          <p:cNvPr id="2" name="楕円 1">
            <a:extLst>
              <a:ext uri="{FF2B5EF4-FFF2-40B4-BE49-F238E27FC236}">
                <a16:creationId xmlns:a16="http://schemas.microsoft.com/office/drawing/2014/main" id="{2DD99F5D-EF71-4CEE-EEA4-5E9CAA96B5B1}"/>
              </a:ext>
            </a:extLst>
          </p:cNvPr>
          <p:cNvSpPr/>
          <p:nvPr/>
        </p:nvSpPr>
        <p:spPr>
          <a:xfrm>
            <a:off x="5211097" y="3124200"/>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E75E10C4-9A3B-57E1-5688-3C475D4CD1ED}"/>
              </a:ext>
            </a:extLst>
          </p:cNvPr>
          <p:cNvSpPr/>
          <p:nvPr/>
        </p:nvSpPr>
        <p:spPr>
          <a:xfrm>
            <a:off x="5574890" y="2973029"/>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15E1F9B-8FCA-D4BD-B20C-35A95749815C}"/>
              </a:ext>
            </a:extLst>
          </p:cNvPr>
          <p:cNvCxnSpPr>
            <a:endCxn id="2" idx="0"/>
          </p:cNvCxnSpPr>
          <p:nvPr/>
        </p:nvCxnSpPr>
        <p:spPr>
          <a:xfrm>
            <a:off x="5279923" y="2271252"/>
            <a:ext cx="88490" cy="8529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3C3ED6CA-C32E-4894-EA03-30C6EF379E1B}"/>
              </a:ext>
            </a:extLst>
          </p:cNvPr>
          <p:cNvCxnSpPr>
            <a:cxnSpLocks/>
          </p:cNvCxnSpPr>
          <p:nvPr/>
        </p:nvCxnSpPr>
        <p:spPr>
          <a:xfrm>
            <a:off x="5643716" y="1844778"/>
            <a:ext cx="88490" cy="11282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16B5C3BD-92BC-7569-531D-B65289E23A2C}"/>
              </a:ext>
            </a:extLst>
          </p:cNvPr>
          <p:cNvSpPr/>
          <p:nvPr/>
        </p:nvSpPr>
        <p:spPr>
          <a:xfrm>
            <a:off x="5147187" y="1948776"/>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2125AAC8-46CB-21A4-1891-0279388C1CAC}"/>
              </a:ext>
            </a:extLst>
          </p:cNvPr>
          <p:cNvSpPr/>
          <p:nvPr/>
        </p:nvSpPr>
        <p:spPr>
          <a:xfrm>
            <a:off x="5486400" y="1646434"/>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AAE0B25-6884-C890-8516-A2265452BDBE}"/>
              </a:ext>
            </a:extLst>
          </p:cNvPr>
          <p:cNvSpPr/>
          <p:nvPr/>
        </p:nvSpPr>
        <p:spPr>
          <a:xfrm>
            <a:off x="7211368" y="3124200"/>
            <a:ext cx="439241" cy="422084"/>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D07993D-D41E-5404-768C-57961F1EDB9A}"/>
              </a:ext>
            </a:extLst>
          </p:cNvPr>
          <p:cNvSpPr/>
          <p:nvPr/>
        </p:nvSpPr>
        <p:spPr>
          <a:xfrm>
            <a:off x="6991747" y="1956590"/>
            <a:ext cx="439241" cy="422084"/>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DC1D32FB-3EBD-3686-2A2C-02A0838CFBFE}"/>
              </a:ext>
            </a:extLst>
          </p:cNvPr>
          <p:cNvCxnSpPr>
            <a:cxnSpLocks/>
          </p:cNvCxnSpPr>
          <p:nvPr/>
        </p:nvCxnSpPr>
        <p:spPr>
          <a:xfrm>
            <a:off x="7245782" y="2271252"/>
            <a:ext cx="157316" cy="8716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05869881-3A9F-B929-B5F6-C625F62CC5DA}"/>
              </a:ext>
            </a:extLst>
          </p:cNvPr>
          <p:cNvSpPr txBox="1"/>
          <p:nvPr/>
        </p:nvSpPr>
        <p:spPr>
          <a:xfrm>
            <a:off x="5314336" y="345196"/>
            <a:ext cx="1135625"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結果</a:t>
            </a:r>
            <a:endParaRPr lang="en-US" altLang="ja-JP" sz="3409" b="1" baseline="23391" dirty="0">
              <a:latin typeface="Arial" panose="020B0604020202020204" pitchFamily="34" charset="0"/>
              <a:cs typeface="Arial" panose="020B0604020202020204" pitchFamily="34" charset="0"/>
            </a:endParaRPr>
          </a:p>
        </p:txBody>
      </p:sp>
      <p:sp>
        <p:nvSpPr>
          <p:cNvPr id="10" name="日付プレースホルダー 2">
            <a:extLst>
              <a:ext uri="{FF2B5EF4-FFF2-40B4-BE49-F238E27FC236}">
                <a16:creationId xmlns:a16="http://schemas.microsoft.com/office/drawing/2014/main" id="{EB63EAE2-8C67-A97F-D7DC-3C55619AD47B}"/>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
        <p:nvSpPr>
          <p:cNvPr id="13" name="フッター プレースホルダー 3">
            <a:extLst>
              <a:ext uri="{FF2B5EF4-FFF2-40B4-BE49-F238E27FC236}">
                <a16:creationId xmlns:a16="http://schemas.microsoft.com/office/drawing/2014/main" id="{D509D0E1-527A-EEF9-F75C-F1852516B84F}"/>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Tree>
    <p:extLst>
      <p:ext uri="{BB962C8B-B14F-4D97-AF65-F5344CB8AC3E}">
        <p14:creationId xmlns:p14="http://schemas.microsoft.com/office/powerpoint/2010/main" val="350723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0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D93712-E803-10CB-C803-C6B3E3FD7AD0}"/>
              </a:ext>
            </a:extLst>
          </p:cNvPr>
          <p:cNvSpPr>
            <a:spLocks noGrp="1"/>
          </p:cNvSpPr>
          <p:nvPr>
            <p:ph type="title"/>
          </p:nvPr>
        </p:nvSpPr>
        <p:spPr/>
        <p:txBody>
          <a:bodyPr/>
          <a:lstStyle/>
          <a:p>
            <a:r>
              <a:rPr kumimoji="1" lang="en-US" altLang="ja-JP" dirty="0"/>
              <a:t>Introduction</a:t>
            </a:r>
            <a:endParaRPr kumimoji="1" lang="ja-JP" altLang="en-US" dirty="0"/>
          </a:p>
        </p:txBody>
      </p:sp>
      <p:pic>
        <p:nvPicPr>
          <p:cNvPr id="6" name="図 5" descr="ダイアグラム">
            <a:extLst>
              <a:ext uri="{FF2B5EF4-FFF2-40B4-BE49-F238E27FC236}">
                <a16:creationId xmlns:a16="http://schemas.microsoft.com/office/drawing/2014/main" id="{2F45B30F-F853-2DD8-3276-BF03831AE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034" y="1739891"/>
            <a:ext cx="4649931" cy="1124712"/>
          </a:xfrm>
          <a:prstGeom prst="rect">
            <a:avLst/>
          </a:prstGeom>
        </p:spPr>
      </p:pic>
      <p:cxnSp>
        <p:nvCxnSpPr>
          <p:cNvPr id="8" name="直線コネクタ 7">
            <a:extLst>
              <a:ext uri="{FF2B5EF4-FFF2-40B4-BE49-F238E27FC236}">
                <a16:creationId xmlns:a16="http://schemas.microsoft.com/office/drawing/2014/main" id="{658AA6D9-93FF-154B-E2C0-CDDFD72D11BB}"/>
              </a:ext>
            </a:extLst>
          </p:cNvPr>
          <p:cNvCxnSpPr>
            <a:cxnSpLocks/>
          </p:cNvCxnSpPr>
          <p:nvPr/>
        </p:nvCxnSpPr>
        <p:spPr>
          <a:xfrm>
            <a:off x="5122606" y="2174219"/>
            <a:ext cx="4031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CC66E26-052E-00FC-E09A-9F6AF1C97312}"/>
                  </a:ext>
                </a:extLst>
              </p:cNvPr>
              <p:cNvSpPr txBox="1"/>
              <p:nvPr/>
            </p:nvSpPr>
            <p:spPr>
              <a:xfrm>
                <a:off x="667753" y="2543551"/>
                <a:ext cx="10856492" cy="3840090"/>
              </a:xfrm>
              <a:prstGeom prst="rect">
                <a:avLst/>
              </a:prstGeom>
              <a:noFill/>
            </p:spPr>
            <p:txBody>
              <a:bodyPr wrap="square" rtlCol="0">
                <a:spAutoFit/>
              </a:bodyPr>
              <a:lstStyle/>
              <a:p>
                <a:r>
                  <a:rPr lang="ja-JP" altLang="en-US" sz="2000" dirty="0">
                    <a:solidFill>
                      <a:srgbClr val="FF0000"/>
                    </a:solidFill>
                  </a:rPr>
                  <a:t>カーネル行列</a:t>
                </a:r>
                <a:r>
                  <a:rPr lang="ja-JP" altLang="en-US" sz="2000" dirty="0"/>
                  <a:t>のサイズ</a:t>
                </a:r>
                <a:r>
                  <a:rPr lang="en-US" altLang="ja-JP" sz="2000" dirty="0"/>
                  <a:t>N:</a:t>
                </a:r>
              </a:p>
              <a:p>
                <a:pPr algn="ct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𝑁</m:t>
                        </m:r>
                      </m:e>
                      <m:sub>
                        <m:r>
                          <a:rPr kumimoji="1" lang="en-US" altLang="ja-JP" sz="2000" b="0" i="1" smtClean="0">
                            <a:latin typeface="Cambria Math" panose="02040503050406030204" pitchFamily="18" charset="0"/>
                          </a:rPr>
                          <m:t>𝑎𝑡</m:t>
                        </m:r>
                      </m:sub>
                    </m:sSub>
                    <m:d>
                      <m:dPr>
                        <m:ctrlPr>
                          <a:rPr kumimoji="1" lang="en-US" altLang="ja-JP" sz="2000" b="0" i="1" smtClean="0">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𝑙</m:t>
                            </m:r>
                          </m:e>
                          <m:sub>
                            <m:r>
                              <a:rPr lang="en-US" altLang="ja-JP" sz="2000" i="1">
                                <a:latin typeface="Cambria Math" panose="02040503050406030204" pitchFamily="18" charset="0"/>
                              </a:rPr>
                              <m:t>𝑚𝑎𝑥</m:t>
                            </m:r>
                          </m:sub>
                        </m:sSub>
                        <m:r>
                          <a:rPr kumimoji="1" lang="en-US" altLang="ja-JP" sz="2000" b="0" i="1" smtClean="0">
                            <a:latin typeface="Cambria Math" panose="02040503050406030204" pitchFamily="18" charset="0"/>
                          </a:rPr>
                          <m:t>+1</m:t>
                        </m:r>
                      </m:e>
                    </m:d>
                  </m:oMath>
                </a14:m>
                <a:r>
                  <a:rPr lang="en-US" altLang="ja-JP" sz="2000" baseline="30000" dirty="0"/>
                  <a:t>2</a:t>
                </a:r>
              </a:p>
              <a:p>
                <a:pPr algn="ctr"/>
                <a:endParaRPr lang="en-US" altLang="ja-JP" dirty="0"/>
              </a:p>
              <a:p>
                <a:r>
                  <a:rPr lang="en-US" altLang="ja-JP" sz="2000" dirty="0"/>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𝑙</m:t>
                        </m:r>
                      </m:e>
                      <m:sub>
                        <m:r>
                          <a:rPr lang="en-US" altLang="ja-JP" sz="2000" b="0" i="1" smtClean="0">
                            <a:latin typeface="Cambria Math" panose="02040503050406030204" pitchFamily="18" charset="0"/>
                          </a:rPr>
                          <m:t>𝑚𝑎𝑥</m:t>
                        </m:r>
                      </m:sub>
                    </m:sSub>
                    <m:r>
                      <a:rPr lang="en-US" altLang="ja-JP" sz="2000" b="0" i="1" smtClean="0">
                        <a:latin typeface="Cambria Math" panose="02040503050406030204" pitchFamily="18" charset="0"/>
                      </a:rPr>
                      <m:t>: </m:t>
                    </m:r>
                  </m:oMath>
                </a14:m>
                <a:r>
                  <a:rPr kumimoji="1" lang="ja-JP" altLang="en-US" sz="2000" b="0" dirty="0"/>
                  <a:t>各散乱原子の波動関数を展開した際の基底関数の数</a:t>
                </a:r>
                <a:endParaRPr kumimoji="1" lang="en-US" altLang="ja-JP" sz="2000" b="0" dirty="0"/>
              </a:p>
              <a:p>
                <a14:m>
                  <m:oMath xmlns:m="http://schemas.openxmlformats.org/officeDocument/2006/math">
                    <m:r>
                      <a:rPr kumimoji="1" lang="ja-JP" altLang="en-US" sz="2000" b="0" i="1" smtClean="0">
                        <a:latin typeface="Cambria Math" panose="02040503050406030204" pitchFamily="18" charset="0"/>
                      </a:rPr>
                      <m:t>𝜏</m:t>
                    </m:r>
                  </m:oMath>
                </a14:m>
                <a:r>
                  <a:rPr kumimoji="1" lang="ja-JP" altLang="en-US" sz="2000" b="0" dirty="0"/>
                  <a:t>は複素行列なので、大体</a:t>
                </a:r>
                <a14:m>
                  <m:oMath xmlns:m="http://schemas.openxmlformats.org/officeDocument/2006/math">
                    <m:r>
                      <a:rPr kumimoji="1" lang="en-US" altLang="ja-JP" sz="2000" b="0" i="1" smtClean="0">
                        <a:latin typeface="Cambria Math" panose="02040503050406030204" pitchFamily="18" charset="0"/>
                      </a:rPr>
                      <m:t>16</m:t>
                    </m:r>
                    <m:r>
                      <a:rPr kumimoji="1" lang="en-US" altLang="ja-JP" sz="2000" b="0" i="1" smtClean="0">
                        <a:latin typeface="Cambria Math" panose="02040503050406030204" pitchFamily="18" charset="0"/>
                      </a:rPr>
                      <m:t>𝑁</m:t>
                    </m:r>
                    <m:r>
                      <a:rPr kumimoji="1" lang="en-US" altLang="ja-JP" sz="2000" b="0" i="1" baseline="30000" smtClean="0">
                        <a:latin typeface="Cambria Math" panose="02040503050406030204" pitchFamily="18" charset="0"/>
                      </a:rPr>
                      <m:t>2</m:t>
                    </m:r>
                  </m:oMath>
                </a14:m>
                <a:r>
                  <a:rPr kumimoji="1" lang="en-US" altLang="ja-JP" sz="2000" b="0" dirty="0"/>
                  <a:t>bytes</a:t>
                </a:r>
                <a:r>
                  <a:rPr kumimoji="1" lang="ja-JP" altLang="en-US" sz="2000" b="0" dirty="0"/>
                  <a:t>の計算容量が必要</a:t>
                </a:r>
                <a:r>
                  <a:rPr kumimoji="1" lang="en-US" altLang="ja-JP" sz="2000" b="0" dirty="0"/>
                  <a:t>.</a:t>
                </a:r>
              </a:p>
              <a:p>
                <a:endParaRPr kumimoji="1" lang="en-US" altLang="ja-JP" b="0" dirty="0"/>
              </a:p>
              <a:p>
                <a:r>
                  <a:rPr lang="ja-JP" altLang="en-US" sz="2000" dirty="0"/>
                  <a:t>逆行列を計算するために必要な時間</a:t>
                </a:r>
                <a:r>
                  <a:rPr lang="en-US" altLang="ja-JP" sz="2000" dirty="0"/>
                  <a:t>:</a:t>
                </a:r>
              </a:p>
              <a:p>
                <a:pPr algn="ctr"/>
                <a:r>
                  <a:rPr kumimoji="1" lang="en-US" altLang="ja-JP" sz="2000" b="0" dirty="0"/>
                  <a:t>N</a:t>
                </a:r>
                <a:r>
                  <a:rPr kumimoji="1" lang="en-US" altLang="ja-JP" sz="2000" b="0" baseline="30000" dirty="0"/>
                  <a:t>3</a:t>
                </a:r>
                <a:r>
                  <a:rPr lang="en-US" altLang="ja-JP" sz="2000" baseline="30000" dirty="0"/>
                  <a:t> </a:t>
                </a:r>
                <a:r>
                  <a:rPr lang="en-US" altLang="ja-JP" sz="2000" dirty="0"/>
                  <a:t>(roughly)</a:t>
                </a:r>
              </a:p>
              <a:p>
                <a:pPr algn="ctr"/>
                <a:endParaRPr kumimoji="1" lang="en-US" altLang="ja-JP" b="0" baseline="30000" dirty="0"/>
              </a:p>
              <a:p>
                <a:endParaRPr kumimoji="1" lang="en-US" altLang="ja-JP" b="0" dirty="0"/>
              </a:p>
              <a:p>
                <a:r>
                  <a:rPr lang="en-GB" altLang="ja-JP" sz="2000" dirty="0"/>
                  <a:t>e.g., (</a:t>
                </a:r>
                <a:r>
                  <a:rPr lang="en-US" altLang="ja-JP" sz="2000" dirty="0"/>
                  <a:t>from Sylvain</a:t>
                </a:r>
                <a:r>
                  <a:rPr lang="ja-JP" altLang="en-US" sz="2000" dirty="0"/>
                  <a:t>先生</a:t>
                </a:r>
                <a:r>
                  <a:rPr lang="en-GB" altLang="ja-JP" sz="2000" dirty="0"/>
                  <a:t>): 60Tb of RAM and 1 month on 72 CPUs (4 GHz) for a cluster of 1000 atoms @ 1000 eV</a:t>
                </a:r>
              </a:p>
              <a:p>
                <a:endParaRPr kumimoji="1" lang="en-US" altLang="ja-JP" b="0" dirty="0"/>
              </a:p>
            </p:txBody>
          </p:sp>
        </mc:Choice>
        <mc:Fallback xmlns="">
          <p:sp>
            <p:nvSpPr>
              <p:cNvPr id="15" name="テキスト ボックス 14">
                <a:extLst>
                  <a:ext uri="{FF2B5EF4-FFF2-40B4-BE49-F238E27FC236}">
                    <a16:creationId xmlns:a16="http://schemas.microsoft.com/office/drawing/2014/main" id="{6CC66E26-052E-00FC-E09A-9F6AF1C97312}"/>
                  </a:ext>
                </a:extLst>
              </p:cNvPr>
              <p:cNvSpPr txBox="1">
                <a:spLocks noRot="1" noChangeAspect="1" noMove="1" noResize="1" noEditPoints="1" noAdjustHandles="1" noChangeArrowheads="1" noChangeShapeType="1" noTextEdit="1"/>
              </p:cNvSpPr>
              <p:nvPr/>
            </p:nvSpPr>
            <p:spPr>
              <a:xfrm>
                <a:off x="667753" y="2543551"/>
                <a:ext cx="10856492" cy="3840090"/>
              </a:xfrm>
              <a:prstGeom prst="rect">
                <a:avLst/>
              </a:prstGeom>
              <a:blipFill>
                <a:blip r:embed="rId4"/>
                <a:stretch>
                  <a:fillRect l="-618" t="-794"/>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DB696F61-49C9-2886-417F-0316FC514E17}"/>
              </a:ext>
            </a:extLst>
          </p:cNvPr>
          <p:cNvSpPr txBox="1"/>
          <p:nvPr/>
        </p:nvSpPr>
        <p:spPr>
          <a:xfrm>
            <a:off x="4731324" y="2174219"/>
            <a:ext cx="1976283" cy="369332"/>
          </a:xfrm>
          <a:prstGeom prst="rect">
            <a:avLst/>
          </a:prstGeom>
          <a:noFill/>
        </p:spPr>
        <p:txBody>
          <a:bodyPr wrap="square" rtlCol="0">
            <a:spAutoFit/>
          </a:bodyPr>
          <a:lstStyle/>
          <a:p>
            <a:r>
              <a:rPr kumimoji="1" lang="ja-JP" altLang="en-US" b="1" dirty="0">
                <a:solidFill>
                  <a:srgbClr val="FF0000"/>
                </a:solidFill>
              </a:rPr>
              <a:t>カーネル行列</a:t>
            </a:r>
          </a:p>
        </p:txBody>
      </p:sp>
      <p:sp>
        <p:nvSpPr>
          <p:cNvPr id="4" name="テキスト ボックス 3">
            <a:extLst>
              <a:ext uri="{FF2B5EF4-FFF2-40B4-BE49-F238E27FC236}">
                <a16:creationId xmlns:a16="http://schemas.microsoft.com/office/drawing/2014/main" id="{275EE2C7-6765-BE45-2305-C62AFE7FD930}"/>
              </a:ext>
            </a:extLst>
          </p:cNvPr>
          <p:cNvSpPr txBox="1"/>
          <p:nvPr/>
        </p:nvSpPr>
        <p:spPr>
          <a:xfrm>
            <a:off x="838200" y="1475244"/>
            <a:ext cx="7489723" cy="40011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散乱経路行列の計算 </a:t>
            </a:r>
            <a:r>
              <a:rPr kumimoji="1" lang="en-US" altLang="ja-JP" sz="2000" dirty="0"/>
              <a:t>~ </a:t>
            </a:r>
            <a:r>
              <a:rPr kumimoji="1" lang="ja-JP" altLang="en-US" sz="2000" dirty="0"/>
              <a:t>逆行列法 </a:t>
            </a:r>
            <a:r>
              <a:rPr kumimoji="1" lang="en-US" altLang="ja-JP" sz="2000" dirty="0"/>
              <a:t>(Matrix Inversion, MI)</a:t>
            </a:r>
            <a:endParaRPr kumimoji="1" lang="ja-JP" altLang="en-US" sz="2000" dirty="0"/>
          </a:p>
        </p:txBody>
      </p:sp>
      <p:sp>
        <p:nvSpPr>
          <p:cNvPr id="5" name="テキスト ボックス 4">
            <a:extLst>
              <a:ext uri="{FF2B5EF4-FFF2-40B4-BE49-F238E27FC236}">
                <a16:creationId xmlns:a16="http://schemas.microsoft.com/office/drawing/2014/main" id="{3D83B7D9-CFB5-AE28-A28B-A8CAAC37AEBB}"/>
              </a:ext>
            </a:extLst>
          </p:cNvPr>
          <p:cNvSpPr txBox="1"/>
          <p:nvPr/>
        </p:nvSpPr>
        <p:spPr>
          <a:xfrm>
            <a:off x="2602251" y="6119336"/>
            <a:ext cx="9589749" cy="738664"/>
          </a:xfrm>
          <a:prstGeom prst="rect">
            <a:avLst/>
          </a:prstGeom>
          <a:noFill/>
        </p:spPr>
        <p:txBody>
          <a:bodyPr wrap="square" rtlCol="0">
            <a:spAutoFit/>
          </a:bodyPr>
          <a:lstStyle/>
          <a:p>
            <a:r>
              <a:rPr lang="en-US" altLang="ja-JP" sz="1400" b="0" i="0" dirty="0">
                <a:effectLst/>
                <a:latin typeface="Source Sans Pro" panose="020B0503030403020204" pitchFamily="34" charset="0"/>
              </a:rPr>
              <a:t>For LAPACK:</a:t>
            </a:r>
          </a:p>
          <a:p>
            <a:r>
              <a:rPr lang="en-US" altLang="ja-JP" sz="1400" b="0" i="0" dirty="0">
                <a:effectLst/>
                <a:latin typeface="Source Sans Pro" panose="020B0503030403020204" pitchFamily="34" charset="0"/>
              </a:rPr>
              <a:t>[5] E. Anderson, Z. Bai, C. Bischof, S. Blackford, J. </a:t>
            </a:r>
            <a:r>
              <a:rPr lang="en-US" altLang="ja-JP" sz="1400" b="0" i="0" dirty="0" err="1">
                <a:effectLst/>
                <a:latin typeface="Source Sans Pro" panose="020B0503030403020204" pitchFamily="34" charset="0"/>
              </a:rPr>
              <a:t>Demmel</a:t>
            </a:r>
            <a:r>
              <a:rPr lang="en-US" altLang="ja-JP" sz="1400" b="0" i="0" dirty="0">
                <a:effectLst/>
                <a:latin typeface="Source Sans Pro" panose="020B0503030403020204" pitchFamily="34" charset="0"/>
              </a:rPr>
              <a:t>, J. </a:t>
            </a:r>
            <a:r>
              <a:rPr lang="en-US" altLang="ja-JP" sz="1400" b="0" i="0" dirty="0" err="1">
                <a:effectLst/>
                <a:latin typeface="Source Sans Pro" panose="020B0503030403020204" pitchFamily="34" charset="0"/>
              </a:rPr>
              <a:t>Dongarra</a:t>
            </a:r>
            <a:r>
              <a:rPr lang="en-US" altLang="ja-JP" sz="1400" b="0" i="0" dirty="0">
                <a:effectLst/>
                <a:latin typeface="Source Sans Pro" panose="020B0503030403020204" pitchFamily="34" charset="0"/>
              </a:rPr>
              <a:t>, J. Du </a:t>
            </a:r>
            <a:r>
              <a:rPr lang="en-US" altLang="ja-JP" sz="1400" b="0" i="0" dirty="0" err="1">
                <a:effectLst/>
                <a:latin typeface="Source Sans Pro" panose="020B0503030403020204" pitchFamily="34" charset="0"/>
              </a:rPr>
              <a:t>Croz</a:t>
            </a:r>
            <a:r>
              <a:rPr lang="en-US" altLang="ja-JP" sz="1400" b="0" i="0" dirty="0">
                <a:effectLst/>
                <a:latin typeface="Source Sans Pro" panose="020B0503030403020204" pitchFamily="34" charset="0"/>
              </a:rPr>
              <a:t>, A. Greenbaum, S. </a:t>
            </a:r>
            <a:r>
              <a:rPr lang="en-US" altLang="ja-JP" sz="1400" b="0" i="0" dirty="0" err="1">
                <a:effectLst/>
                <a:latin typeface="Source Sans Pro" panose="020B0503030403020204" pitchFamily="34" charset="0"/>
              </a:rPr>
              <a:t>Hammarling</a:t>
            </a:r>
            <a:r>
              <a:rPr lang="en-US" altLang="ja-JP" sz="1400" b="0" i="0" dirty="0">
                <a:effectLst/>
                <a:latin typeface="Source Sans Pro" panose="020B0503030403020204" pitchFamily="34" charset="0"/>
              </a:rPr>
              <a:t>, A. McKenney and D. Sorensen, </a:t>
            </a:r>
            <a:r>
              <a:rPr lang="en-US" altLang="ja-JP" sz="1400" b="0" i="1" dirty="0">
                <a:effectLst/>
                <a:latin typeface="Source Sans Pro" panose="020B0503030403020204" pitchFamily="34" charset="0"/>
              </a:rPr>
              <a:t>LAPACK Users' Guide</a:t>
            </a:r>
            <a:r>
              <a:rPr lang="en-US" altLang="ja-JP" sz="1400" b="0" i="0" dirty="0">
                <a:effectLst/>
                <a:latin typeface="Source Sans Pro" panose="020B0503030403020204" pitchFamily="34" charset="0"/>
              </a:rPr>
              <a:t>, 3rd </a:t>
            </a:r>
            <a:r>
              <a:rPr lang="en-US" altLang="ja-JP" sz="1400" b="0" i="0" dirty="0" err="1">
                <a:effectLst/>
                <a:latin typeface="Source Sans Pro" panose="020B0503030403020204" pitchFamily="34" charset="0"/>
              </a:rPr>
              <a:t>edn</a:t>
            </a:r>
            <a:r>
              <a:rPr lang="en-US" altLang="ja-JP" sz="1400" b="0" i="0" dirty="0">
                <a:effectLst/>
                <a:latin typeface="Source Sans Pro" panose="020B0503030403020204" pitchFamily="34" charset="0"/>
              </a:rPr>
              <a:t>, Society for Industrial and Applied Mathematics, Philadelphia, PA, 1999</a:t>
            </a:r>
            <a:endParaRPr kumimoji="1" lang="ja-JP" altLang="en-US" sz="1400" dirty="0"/>
          </a:p>
        </p:txBody>
      </p:sp>
    </p:spTree>
    <p:extLst>
      <p:ext uri="{BB962C8B-B14F-4D97-AF65-F5344CB8AC3E}">
        <p14:creationId xmlns:p14="http://schemas.microsoft.com/office/powerpoint/2010/main" val="173033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79435F-56DE-1BD2-A8A0-B58C8656DE74}"/>
              </a:ext>
            </a:extLst>
          </p:cNvPr>
          <p:cNvSpPr>
            <a:spLocks noGrp="1"/>
          </p:cNvSpPr>
          <p:nvPr>
            <p:ph type="title"/>
          </p:nvPr>
        </p:nvSpPr>
        <p:spPr/>
        <p:txBody>
          <a:bodyPr/>
          <a:lstStyle/>
          <a:p>
            <a:r>
              <a:rPr kumimoji="1" lang="en-US" altLang="ja-JP" dirty="0"/>
              <a:t>Introduction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0D69D0-8B48-8E0B-6FA0-3A678921E036}"/>
                  </a:ext>
                </a:extLst>
              </p:cNvPr>
              <p:cNvSpPr>
                <a:spLocks noGrp="1"/>
              </p:cNvSpPr>
              <p:nvPr>
                <p:ph idx="1"/>
              </p:nvPr>
            </p:nvSpPr>
            <p:spPr>
              <a:xfrm>
                <a:off x="838200" y="1931919"/>
                <a:ext cx="10515600" cy="4351338"/>
              </a:xfrm>
            </p:spPr>
            <p:txBody>
              <a:bodyPr>
                <a:normAutofit/>
              </a:bodyPr>
              <a:lstStyle/>
              <a:p>
                <a:endParaRPr kumimoji="1" lang="en-US" altLang="ja-JP" dirty="0"/>
              </a:p>
              <a:p>
                <a:pPr>
                  <a:buFont typeface="Wingdings" panose="05000000000000000000" pitchFamily="2" charset="2"/>
                  <a:buChar char="ü"/>
                </a:pPr>
                <a:r>
                  <a:rPr kumimoji="1" lang="ja-JP" altLang="en-US" sz="2400" dirty="0"/>
                  <a:t>ストレージ容量削減</a:t>
                </a:r>
                <a:endParaRPr kumimoji="1" lang="en-US" altLang="ja-JP" sz="2400" dirty="0"/>
              </a:p>
              <a:p>
                <a:pPr>
                  <a:buFont typeface="Wingdings" panose="05000000000000000000" pitchFamily="2" charset="2"/>
                  <a:buChar char="ü"/>
                </a:pPr>
                <a:r>
                  <a:rPr kumimoji="1" lang="ja-JP" altLang="en-US" sz="2400" dirty="0"/>
                  <a:t>数百個の原子クラスターと数百</a:t>
                </a:r>
                <a:r>
                  <a:rPr kumimoji="1" lang="en-US" altLang="ja-JP" sz="2400" dirty="0"/>
                  <a:t>eV</a:t>
                </a:r>
                <a:r>
                  <a:rPr kumimoji="1" lang="ja-JP" altLang="en-US" sz="2400" dirty="0"/>
                  <a:t>の光電子での数値計算</a:t>
                </a:r>
              </a:p>
              <a:p>
                <a:pPr>
                  <a:buFont typeface="Wingdings" panose="05000000000000000000" pitchFamily="2" charset="2"/>
                  <a:buChar char="ü"/>
                </a:pPr>
                <a:r>
                  <a:rPr kumimoji="1" lang="ja-JP" altLang="en-US" sz="2400" dirty="0"/>
                  <a:t>計算時間が多くなる。展開級数の収束が遅いほど長くなり、発散する場合もある。</a:t>
                </a:r>
                <a:endParaRPr kumimoji="1" lang="en-US" altLang="ja-JP" sz="2400" dirty="0"/>
              </a:p>
              <a:p>
                <a:pPr marL="0" indent="0">
                  <a:buNone/>
                </a:pPr>
                <a:endParaRPr kumimoji="1" lang="en-US" altLang="ja-JP" sz="2400" dirty="0"/>
              </a:p>
              <a:p>
                <a:pPr marL="0" indent="0">
                  <a:buNone/>
                </a:pPr>
                <a:r>
                  <a:rPr lang="en-US" altLang="ja-JP" sz="2400" dirty="0"/>
                  <a:t>SE</a:t>
                </a:r>
                <a:r>
                  <a:rPr lang="ja-JP" altLang="en-US" sz="2400" dirty="0"/>
                  <a:t>の計算時間は次に比例する</a:t>
                </a:r>
                <a:r>
                  <a:rPr lang="en-US" altLang="ja-JP" sz="2400" dirty="0"/>
                  <a:t>.:</a:t>
                </a:r>
              </a:p>
              <a:p>
                <a:pPr marL="0" indent="0">
                  <a:buNone/>
                </a:pPr>
                <a:endParaRPr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𝑁</m:t>
                          </m:r>
                        </m:e>
                        <m:sub>
                          <m:r>
                            <a:rPr lang="en-US" altLang="ja-JP" sz="2400" b="0" i="1" smtClean="0">
                              <a:latin typeface="Cambria Math" panose="02040503050406030204" pitchFamily="18" charset="0"/>
                            </a:rPr>
                            <m:t>𝑎𝑡</m:t>
                          </m:r>
                        </m:sub>
                      </m:sSub>
                      <m:r>
                        <a:rPr lang="en-US" altLang="ja-JP" sz="2400" b="0" i="1" smtClean="0">
                          <a:latin typeface="Cambria Math" panose="02040503050406030204" pitchFamily="18" charset="0"/>
                        </a:rPr>
                        <m:t>−1)</m:t>
                      </m:r>
                      <m:sSub>
                        <m:sSubPr>
                          <m:ctrlPr>
                            <a:rPr lang="en-US" altLang="ja-JP" sz="2400" b="0" i="1" baseline="30000" smtClean="0">
                              <a:latin typeface="Cambria Math" panose="02040503050406030204" pitchFamily="18" charset="0"/>
                            </a:rPr>
                          </m:ctrlPr>
                        </m:sSubPr>
                        <m:e>
                          <m:r>
                            <a:rPr lang="en-US" altLang="ja-JP" sz="2400" b="0" i="1" baseline="30000" smtClean="0">
                              <a:latin typeface="Cambria Math" panose="02040503050406030204" pitchFamily="18" charset="0"/>
                            </a:rPr>
                            <m:t>𝑁</m:t>
                          </m:r>
                        </m:e>
                        <m:sub>
                          <m:r>
                            <a:rPr lang="en-US" altLang="ja-JP" sz="2400" b="0" i="1" baseline="30000" smtClean="0">
                              <a:latin typeface="Cambria Math" panose="02040503050406030204" pitchFamily="18" charset="0"/>
                            </a:rPr>
                            <m:t>𝑑𝑖𝑓𝑓</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𝑙</m:t>
                          </m:r>
                        </m:e>
                        <m:sub>
                          <m:r>
                            <a:rPr lang="en-US" altLang="ja-JP" sz="2400" b="0" i="1" smtClean="0">
                              <a:latin typeface="Cambria Math" panose="02040503050406030204" pitchFamily="18" charset="0"/>
                            </a:rPr>
                            <m:t>𝑚𝑎𝑥</m:t>
                          </m:r>
                        </m:sub>
                      </m:sSub>
                      <m:r>
                        <a:rPr lang="en-US" altLang="ja-JP" sz="2400" b="0" i="1" smtClean="0">
                          <a:latin typeface="Cambria Math" panose="02040503050406030204" pitchFamily="18" charset="0"/>
                        </a:rPr>
                        <m:t>+1)</m:t>
                      </m:r>
                      <m:r>
                        <a:rPr lang="en-US" altLang="ja-JP" sz="2400" b="0" i="1" baseline="30000" smtClean="0">
                          <a:latin typeface="Cambria Math" panose="02040503050406030204" pitchFamily="18" charset="0"/>
                        </a:rPr>
                        <m:t>2</m:t>
                      </m:r>
                    </m:oMath>
                  </m:oMathPara>
                </a14:m>
                <a:endParaRPr kumimoji="1" lang="en-US" altLang="ja-JP" sz="2400"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0D69D0-8B48-8E0B-6FA0-3A678921E036}"/>
                  </a:ext>
                </a:extLst>
              </p:cNvPr>
              <p:cNvSpPr>
                <a:spLocks noGrp="1" noRot="1" noChangeAspect="1" noMove="1" noResize="1" noEditPoints="1" noAdjustHandles="1" noChangeArrowheads="1" noChangeShapeType="1" noTextEdit="1"/>
              </p:cNvSpPr>
              <p:nvPr>
                <p:ph idx="1"/>
              </p:nvPr>
            </p:nvSpPr>
            <p:spPr>
              <a:xfrm>
                <a:off x="838200" y="1931919"/>
                <a:ext cx="10515600" cy="4351338"/>
              </a:xfrm>
              <a:blipFill>
                <a:blip r:embed="rId2"/>
                <a:stretch>
                  <a:fillRect l="-928" r="-522"/>
                </a:stretch>
              </a:blipFill>
            </p:spPr>
            <p:txBody>
              <a:bodyPr/>
              <a:lstStyle/>
              <a:p>
                <a:r>
                  <a:rPr lang="ja-JP" altLang="en-US">
                    <a:noFill/>
                  </a:rPr>
                  <a:t> </a:t>
                </a:r>
              </a:p>
            </p:txBody>
          </p:sp>
        </mc:Fallback>
      </mc:AlternateContent>
      <p:pic>
        <p:nvPicPr>
          <p:cNvPr id="4" name="コンテンツ プレースホルダー 4">
            <a:extLst>
              <a:ext uri="{FF2B5EF4-FFF2-40B4-BE49-F238E27FC236}">
                <a16:creationId xmlns:a16="http://schemas.microsoft.com/office/drawing/2014/main" id="{A55BBAD5-DD73-D966-9683-C29401C91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16" y="1869778"/>
            <a:ext cx="5402995" cy="621715"/>
          </a:xfrm>
          <a:prstGeom prst="rect">
            <a:avLst/>
          </a:prstGeom>
        </p:spPr>
      </p:pic>
      <p:sp>
        <p:nvSpPr>
          <p:cNvPr id="5" name="テキスト ボックス 4">
            <a:extLst>
              <a:ext uri="{FF2B5EF4-FFF2-40B4-BE49-F238E27FC236}">
                <a16:creationId xmlns:a16="http://schemas.microsoft.com/office/drawing/2014/main" id="{69117695-8B76-0FA0-C4E8-5F41CB0DAE43}"/>
              </a:ext>
            </a:extLst>
          </p:cNvPr>
          <p:cNvSpPr txBox="1"/>
          <p:nvPr/>
        </p:nvSpPr>
        <p:spPr>
          <a:xfrm>
            <a:off x="838200" y="1383497"/>
            <a:ext cx="9888794" cy="46166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散乱経路行列の計算 </a:t>
            </a:r>
            <a:r>
              <a:rPr kumimoji="1" lang="en-US" altLang="ja-JP" sz="2400" dirty="0"/>
              <a:t>~ </a:t>
            </a:r>
            <a:r>
              <a:rPr kumimoji="1" lang="ja-JP" altLang="en-US" sz="2400" dirty="0"/>
              <a:t>級数展開法 </a:t>
            </a:r>
            <a:r>
              <a:rPr kumimoji="1" lang="en-US" altLang="ja-JP" sz="2400" dirty="0"/>
              <a:t>(Series Expansion, SE)</a:t>
            </a:r>
            <a:endParaRPr kumimoji="1" lang="ja-JP" altLang="en-US" sz="2400" dirty="0"/>
          </a:p>
        </p:txBody>
      </p:sp>
    </p:spTree>
    <p:extLst>
      <p:ext uri="{BB962C8B-B14F-4D97-AF65-F5344CB8AC3E}">
        <p14:creationId xmlns:p14="http://schemas.microsoft.com/office/powerpoint/2010/main" val="167327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61AF08-8B95-EF34-ECE1-DA9BAB89EBC9}"/>
              </a:ext>
            </a:extLst>
          </p:cNvPr>
          <p:cNvSpPr>
            <a:spLocks noGrp="1"/>
          </p:cNvSpPr>
          <p:nvPr>
            <p:ph type="title"/>
          </p:nvPr>
        </p:nvSpPr>
        <p:spPr/>
        <p:txBody>
          <a:bodyPr/>
          <a:lstStyle/>
          <a:p>
            <a:r>
              <a:rPr kumimoji="1" lang="en-US" altLang="ja-JP" dirty="0"/>
              <a:t>Introduction</a:t>
            </a:r>
            <a:endParaRPr kumimoji="1" lang="ja-JP" altLang="en-US" dirty="0"/>
          </a:p>
        </p:txBody>
      </p:sp>
      <p:sp>
        <p:nvSpPr>
          <p:cNvPr id="3" name="コンテンツ プレースホルダー 2">
            <a:extLst>
              <a:ext uri="{FF2B5EF4-FFF2-40B4-BE49-F238E27FC236}">
                <a16:creationId xmlns:a16="http://schemas.microsoft.com/office/drawing/2014/main" id="{2B012BA3-B0EA-2162-3B52-921EC51F7C45}"/>
              </a:ext>
            </a:extLst>
          </p:cNvPr>
          <p:cNvSpPr>
            <a:spLocks noGrp="1"/>
          </p:cNvSpPr>
          <p:nvPr>
            <p:ph idx="1"/>
          </p:nvPr>
        </p:nvSpPr>
        <p:spPr/>
        <p:txBody>
          <a:bodyPr/>
          <a:lstStyle/>
          <a:p>
            <a:r>
              <a:rPr kumimoji="1" lang="ja-JP" altLang="en-US" dirty="0"/>
              <a:t>この論文の目的</a:t>
            </a:r>
            <a:endParaRPr kumimoji="1" lang="en-US" altLang="ja-JP" dirty="0"/>
          </a:p>
          <a:p>
            <a:endParaRPr lang="en-US" altLang="ja-JP" dirty="0"/>
          </a:p>
          <a:p>
            <a:pPr>
              <a:buFont typeface="Wingdings" panose="05000000000000000000" pitchFamily="2" charset="2"/>
              <a:buChar char="ü"/>
            </a:pPr>
            <a:r>
              <a:rPr kumimoji="1" lang="ja-JP" altLang="en-US" dirty="0"/>
              <a:t>繰り込み法 </a:t>
            </a:r>
            <a:r>
              <a:rPr kumimoji="1" lang="en-US" altLang="ja-JP" dirty="0"/>
              <a:t>(Didier</a:t>
            </a:r>
            <a:r>
              <a:rPr kumimoji="1" lang="ja-JP" altLang="en-US" dirty="0"/>
              <a:t>さんと</a:t>
            </a:r>
            <a:r>
              <a:rPr kumimoji="1" lang="en-US" altLang="ja-JP" dirty="0"/>
              <a:t>Natoli</a:t>
            </a:r>
            <a:r>
              <a:rPr kumimoji="1" lang="ja-JP" altLang="en-US" dirty="0"/>
              <a:t>さんによって提案された </a:t>
            </a:r>
            <a:r>
              <a:rPr kumimoji="1" lang="en-US" altLang="ja-JP" dirty="0"/>
              <a:t>[8].)</a:t>
            </a:r>
            <a:r>
              <a:rPr kumimoji="1" lang="ja-JP" altLang="en-US" dirty="0"/>
              <a:t>を用いて、</a:t>
            </a:r>
            <a:r>
              <a:rPr kumimoji="1" lang="en-US" altLang="ja-JP" dirty="0"/>
              <a:t>SE</a:t>
            </a:r>
            <a:r>
              <a:rPr kumimoji="1" lang="ja-JP" altLang="en-US" dirty="0"/>
              <a:t>束性を改善する</a:t>
            </a:r>
            <a:r>
              <a:rPr kumimoji="1" lang="en-US" altLang="ja-JP" dirty="0"/>
              <a:t>.</a:t>
            </a:r>
          </a:p>
          <a:p>
            <a:pPr marL="0" indent="0">
              <a:buNone/>
            </a:pPr>
            <a:r>
              <a:rPr lang="ja-JP" altLang="en-US" dirty="0"/>
              <a:t>→ 繰り込み法を用いて</a:t>
            </a:r>
            <a:r>
              <a:rPr lang="en-US" altLang="ja-JP" dirty="0"/>
              <a:t>SE</a:t>
            </a:r>
            <a:r>
              <a:rPr lang="ja-JP" altLang="en-US" dirty="0"/>
              <a:t>を計算し、</a:t>
            </a:r>
            <a:r>
              <a:rPr lang="en-US" altLang="ja-JP" dirty="0"/>
              <a:t>MI</a:t>
            </a:r>
            <a:r>
              <a:rPr lang="ja-JP" altLang="en-US" dirty="0"/>
              <a:t>の計算結果と比較する</a:t>
            </a:r>
            <a:r>
              <a:rPr lang="en-US" altLang="ja-JP" dirty="0"/>
              <a:t>.</a:t>
            </a:r>
          </a:p>
          <a:p>
            <a:pPr marL="0" indent="0">
              <a:buNone/>
            </a:pPr>
            <a:r>
              <a:rPr kumimoji="1" lang="en-US" altLang="ja-JP" dirty="0"/>
              <a:t>(spectroscopies</a:t>
            </a:r>
            <a:r>
              <a:rPr kumimoji="1" lang="ja-JP" altLang="en-US" dirty="0"/>
              <a:t>の多重散乱理論数値計算パッケージである</a:t>
            </a:r>
            <a:r>
              <a:rPr kumimoji="1" lang="en-US" altLang="ja-JP" dirty="0" err="1"/>
              <a:t>MsSpec</a:t>
            </a:r>
            <a:r>
              <a:rPr kumimoji="1" lang="ja-JP" altLang="en-US" dirty="0"/>
              <a:t>を使用</a:t>
            </a:r>
            <a:r>
              <a:rPr kumimoji="1" lang="en-US" altLang="ja-JP" dirty="0"/>
              <a:t>. </a:t>
            </a:r>
            <a:r>
              <a:rPr kumimoji="1" lang="ja-JP" altLang="en-US" dirty="0"/>
              <a:t>レンヌ大学の</a:t>
            </a:r>
            <a:r>
              <a:rPr kumimoji="1" lang="en-US" altLang="ja-JP" dirty="0"/>
              <a:t>Didier</a:t>
            </a:r>
            <a:r>
              <a:rPr kumimoji="1" lang="ja-JP" altLang="en-US" dirty="0"/>
              <a:t>先生が開発した</a:t>
            </a:r>
            <a:r>
              <a:rPr kumimoji="1" lang="en-US" altLang="ja-JP" dirty="0"/>
              <a:t>. [9], [10])</a:t>
            </a:r>
            <a:endParaRPr kumimoji="1" lang="ja-JP" altLang="en-US" dirty="0"/>
          </a:p>
        </p:txBody>
      </p:sp>
      <p:sp>
        <p:nvSpPr>
          <p:cNvPr id="4" name="テキスト ボックス 3">
            <a:extLst>
              <a:ext uri="{FF2B5EF4-FFF2-40B4-BE49-F238E27FC236}">
                <a16:creationId xmlns:a16="http://schemas.microsoft.com/office/drawing/2014/main" id="{8C1A40CB-F2F5-8A41-DD13-269C1C344034}"/>
              </a:ext>
            </a:extLst>
          </p:cNvPr>
          <p:cNvSpPr txBox="1"/>
          <p:nvPr/>
        </p:nvSpPr>
        <p:spPr>
          <a:xfrm>
            <a:off x="5987843" y="5478553"/>
            <a:ext cx="6105835" cy="338554"/>
          </a:xfrm>
          <a:prstGeom prst="rect">
            <a:avLst/>
          </a:prstGeom>
          <a:noFill/>
        </p:spPr>
        <p:txBody>
          <a:bodyPr wrap="square" rtlCol="0">
            <a:spAutoFit/>
          </a:bodyPr>
          <a:lstStyle/>
          <a:p>
            <a:r>
              <a:rPr lang="en-GB" altLang="ja-JP" sz="1600" b="0" i="0" dirty="0">
                <a:effectLst/>
                <a:latin typeface="Source Sans Pro" panose="020B0503030403020204" pitchFamily="34" charset="0"/>
              </a:rPr>
              <a:t>[8] D. </a:t>
            </a:r>
            <a:r>
              <a:rPr lang="en-GB" altLang="ja-JP" sz="1600" b="0" i="0" dirty="0" err="1">
                <a:effectLst/>
                <a:latin typeface="Source Sans Pro" panose="020B0503030403020204" pitchFamily="34" charset="0"/>
              </a:rPr>
              <a:t>Sébilleau</a:t>
            </a:r>
            <a:r>
              <a:rPr lang="en-GB" altLang="ja-JP" sz="1600" b="0" i="0" dirty="0">
                <a:effectLst/>
                <a:latin typeface="Source Sans Pro" panose="020B0503030403020204" pitchFamily="34" charset="0"/>
              </a:rPr>
              <a:t> and C. R. Natoli, </a:t>
            </a:r>
            <a:r>
              <a:rPr lang="en-GB" altLang="ja-JP" sz="1600" b="0" i="1" dirty="0">
                <a:effectLst/>
                <a:latin typeface="Source Sans Pro" panose="020B0503030403020204" pitchFamily="34" charset="0"/>
              </a:rPr>
              <a:t>J. Phys.: Conf. Ser.</a:t>
            </a:r>
            <a:r>
              <a:rPr lang="en-GB" altLang="ja-JP" sz="1600" b="0" i="0" dirty="0">
                <a:effectLst/>
                <a:latin typeface="Source Sans Pro" panose="020B0503030403020204" pitchFamily="34" charset="0"/>
              </a:rPr>
              <a:t>, 2009, </a:t>
            </a:r>
            <a:r>
              <a:rPr lang="en-GB" altLang="ja-JP" sz="1600" b="1" i="0" dirty="0">
                <a:effectLst/>
                <a:latin typeface="Source Sans Pro" panose="020B0503030403020204" pitchFamily="34" charset="0"/>
              </a:rPr>
              <a:t>190</a:t>
            </a:r>
            <a:r>
              <a:rPr lang="en-GB" altLang="ja-JP" sz="1600" b="0" i="0" dirty="0">
                <a:effectLst/>
                <a:latin typeface="Source Sans Pro" panose="020B0503030403020204" pitchFamily="34" charset="0"/>
              </a:rPr>
              <a:t>, 012002</a:t>
            </a:r>
            <a:endParaRPr kumimoji="1" lang="ja-JP" altLang="en-US" sz="1600" dirty="0"/>
          </a:p>
        </p:txBody>
      </p:sp>
      <p:sp>
        <p:nvSpPr>
          <p:cNvPr id="5" name="テキスト ボックス 4">
            <a:extLst>
              <a:ext uri="{FF2B5EF4-FFF2-40B4-BE49-F238E27FC236}">
                <a16:creationId xmlns:a16="http://schemas.microsoft.com/office/drawing/2014/main" id="{E1EEF798-A437-8955-F6AD-EB12A26567CB}"/>
              </a:ext>
            </a:extLst>
          </p:cNvPr>
          <p:cNvSpPr txBox="1"/>
          <p:nvPr/>
        </p:nvSpPr>
        <p:spPr>
          <a:xfrm>
            <a:off x="5987843" y="5817107"/>
            <a:ext cx="5889523" cy="584775"/>
          </a:xfrm>
          <a:prstGeom prst="rect">
            <a:avLst/>
          </a:prstGeom>
          <a:noFill/>
        </p:spPr>
        <p:txBody>
          <a:bodyPr wrap="square" rtlCol="0">
            <a:spAutoFit/>
          </a:bodyPr>
          <a:lstStyle/>
          <a:p>
            <a:r>
              <a:rPr lang="en-US" altLang="ja-JP" sz="1600" b="0" i="0" dirty="0">
                <a:effectLst/>
                <a:latin typeface="Source Sans Pro" panose="020B0503030403020204" pitchFamily="34" charset="0"/>
              </a:rPr>
              <a:t>[9] D. </a:t>
            </a:r>
            <a:r>
              <a:rPr lang="en-US" altLang="ja-JP" sz="1600" b="0" i="0" dirty="0" err="1">
                <a:effectLst/>
                <a:latin typeface="Source Sans Pro" panose="020B0503030403020204" pitchFamily="34" charset="0"/>
              </a:rPr>
              <a:t>Sébilleau</a:t>
            </a:r>
            <a:r>
              <a:rPr lang="en-US" altLang="ja-JP" sz="1600" b="0" i="0" dirty="0">
                <a:effectLst/>
                <a:latin typeface="Source Sans Pro" panose="020B0503030403020204" pitchFamily="34" charset="0"/>
              </a:rPr>
              <a:t>, C. Natoli, G. M. </a:t>
            </a:r>
            <a:r>
              <a:rPr lang="en-US" altLang="ja-JP" sz="1600" b="0" i="0" dirty="0" err="1">
                <a:effectLst/>
                <a:latin typeface="Source Sans Pro" panose="020B0503030403020204" pitchFamily="34" charset="0"/>
              </a:rPr>
              <a:t>Gavaza</a:t>
            </a:r>
            <a:r>
              <a:rPr lang="en-US" altLang="ja-JP" sz="1600" b="0" i="0" dirty="0">
                <a:effectLst/>
                <a:latin typeface="Source Sans Pro" panose="020B0503030403020204" pitchFamily="34" charset="0"/>
              </a:rPr>
              <a:t>, H. Zhao, F. Da Pieve and K. </a:t>
            </a:r>
            <a:r>
              <a:rPr lang="en-US" altLang="ja-JP" sz="1600" b="0" i="0" dirty="0" err="1">
                <a:effectLst/>
                <a:latin typeface="Source Sans Pro" panose="020B0503030403020204" pitchFamily="34" charset="0"/>
              </a:rPr>
              <a:t>Hatada</a:t>
            </a:r>
            <a:r>
              <a:rPr lang="en-US" altLang="ja-JP" sz="1600" b="0" i="0" dirty="0">
                <a:effectLst/>
                <a:latin typeface="Source Sans Pro" panose="020B0503030403020204" pitchFamily="34" charset="0"/>
              </a:rPr>
              <a:t>, </a:t>
            </a:r>
            <a:r>
              <a:rPr lang="en-US" altLang="ja-JP" sz="1600" b="0" i="1" dirty="0" err="1">
                <a:effectLst/>
                <a:latin typeface="Source Sans Pro" panose="020B0503030403020204" pitchFamily="34" charset="0"/>
              </a:rPr>
              <a:t>Comput</a:t>
            </a:r>
            <a:r>
              <a:rPr lang="en-US" altLang="ja-JP" sz="1600" b="0" i="1" dirty="0">
                <a:effectLst/>
                <a:latin typeface="Source Sans Pro" panose="020B0503030403020204" pitchFamily="34" charset="0"/>
              </a:rPr>
              <a:t>. Phys. Commun.</a:t>
            </a:r>
            <a:r>
              <a:rPr lang="en-US" altLang="ja-JP" sz="1600" b="0" i="0" dirty="0">
                <a:effectLst/>
                <a:latin typeface="Source Sans Pro" panose="020B0503030403020204" pitchFamily="34" charset="0"/>
              </a:rPr>
              <a:t>, 2011, </a:t>
            </a:r>
            <a:r>
              <a:rPr lang="en-US" altLang="ja-JP" sz="1600" b="1" i="0" dirty="0">
                <a:effectLst/>
                <a:latin typeface="Source Sans Pro" panose="020B0503030403020204" pitchFamily="34" charset="0"/>
              </a:rPr>
              <a:t>182</a:t>
            </a:r>
            <a:r>
              <a:rPr lang="en-US" altLang="ja-JP" sz="1600" b="0" i="0" dirty="0">
                <a:effectLst/>
                <a:latin typeface="Source Sans Pro" panose="020B0503030403020204" pitchFamily="34" charset="0"/>
              </a:rPr>
              <a:t>, 2567–2579</a:t>
            </a:r>
            <a:endParaRPr kumimoji="1" lang="ja-JP" altLang="en-US" sz="1600" dirty="0"/>
          </a:p>
        </p:txBody>
      </p:sp>
      <p:sp>
        <p:nvSpPr>
          <p:cNvPr id="6" name="テキスト ボックス 5">
            <a:extLst>
              <a:ext uri="{FF2B5EF4-FFF2-40B4-BE49-F238E27FC236}">
                <a16:creationId xmlns:a16="http://schemas.microsoft.com/office/drawing/2014/main" id="{1BD791FE-76D7-FDAD-EC47-A688253AA075}"/>
              </a:ext>
            </a:extLst>
          </p:cNvPr>
          <p:cNvSpPr txBox="1"/>
          <p:nvPr/>
        </p:nvSpPr>
        <p:spPr>
          <a:xfrm>
            <a:off x="5987843" y="6401882"/>
            <a:ext cx="3401961" cy="615553"/>
          </a:xfrm>
          <a:prstGeom prst="rect">
            <a:avLst/>
          </a:prstGeom>
          <a:noFill/>
        </p:spPr>
        <p:txBody>
          <a:bodyPr wrap="square" rtlCol="0">
            <a:spAutoFit/>
          </a:bodyPr>
          <a:lstStyle/>
          <a:p>
            <a:r>
              <a:rPr lang="en-US" altLang="ja-JP" sz="1600" b="0" i="0" dirty="0">
                <a:effectLst/>
                <a:latin typeface="Source Sans Pro" panose="020B0503030403020204" pitchFamily="34" charset="0"/>
              </a:rPr>
              <a:t>[10] https://msspec.cnrs.fr .</a:t>
            </a:r>
          </a:p>
          <a:p>
            <a:r>
              <a:rPr kumimoji="1" lang="en-US" altLang="ja-JP" dirty="0"/>
              <a:t> </a:t>
            </a:r>
            <a:endParaRPr kumimoji="1" lang="ja-JP" altLang="en-US" dirty="0"/>
          </a:p>
        </p:txBody>
      </p:sp>
    </p:spTree>
    <p:extLst>
      <p:ext uri="{BB962C8B-B14F-4D97-AF65-F5344CB8AC3E}">
        <p14:creationId xmlns:p14="http://schemas.microsoft.com/office/powerpoint/2010/main" val="4012963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54F9D-C2D1-8E02-80E3-16437578EA10}"/>
              </a:ext>
            </a:extLst>
          </p:cNvPr>
          <p:cNvSpPr>
            <a:spLocks noGrp="1"/>
          </p:cNvSpPr>
          <p:nvPr>
            <p:ph type="title"/>
          </p:nvPr>
        </p:nvSpPr>
        <p:spPr>
          <a:xfrm>
            <a:off x="149942" y="247138"/>
            <a:ext cx="12042058" cy="1325563"/>
          </a:xfrm>
        </p:spPr>
        <p:txBody>
          <a:bodyPr/>
          <a:lstStyle/>
          <a:p>
            <a:r>
              <a:rPr lang="en-GB" altLang="ja-JP" dirty="0"/>
              <a:t>Monitoring the convergence of the MS expansion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532D026-27E8-A794-411D-DBB84B8DA00A}"/>
                  </a:ext>
                </a:extLst>
              </p:cNvPr>
              <p:cNvSpPr>
                <a:spLocks noGrp="1"/>
              </p:cNvSpPr>
              <p:nvPr>
                <p:ph idx="1"/>
              </p:nvPr>
            </p:nvSpPr>
            <p:spPr>
              <a:xfrm>
                <a:off x="838200" y="1442167"/>
                <a:ext cx="11203858" cy="4351338"/>
              </a:xfrm>
            </p:spPr>
            <p:txBody>
              <a:bodyPr/>
              <a:lstStyle/>
              <a:p>
                <a:pPr>
                  <a:buFont typeface="Wingdings" panose="05000000000000000000" pitchFamily="2" charset="2"/>
                  <a:buChar char="ü"/>
                </a:pPr>
                <a:r>
                  <a:rPr kumimoji="1" lang="en-US" altLang="ja-JP" sz="2400" dirty="0"/>
                  <a:t>SE</a:t>
                </a:r>
                <a:r>
                  <a:rPr kumimoji="1" lang="ja-JP" altLang="en-US" sz="2400" dirty="0"/>
                  <a:t>は級数が収束する場合のみ使える</a:t>
                </a:r>
                <a:r>
                  <a:rPr kumimoji="1" lang="en-US" altLang="ja-JP" sz="2400" dirty="0"/>
                  <a:t>.</a:t>
                </a:r>
                <a:r>
                  <a:rPr kumimoji="1" lang="ja-JP" altLang="en-US" sz="2400" dirty="0"/>
                  <a:t>→</a:t>
                </a:r>
                <a:r>
                  <a:rPr lang="ja-JP" altLang="en-US" sz="2400" dirty="0"/>
                  <a:t>級数が収束条件を知りたい</a:t>
                </a:r>
                <a:r>
                  <a:rPr lang="en-US" altLang="ja-JP" sz="2400" dirty="0"/>
                  <a:t>.</a:t>
                </a:r>
              </a:p>
              <a:p>
                <a:pPr>
                  <a:buFont typeface="Wingdings" panose="05000000000000000000" pitchFamily="2" charset="2"/>
                  <a:buChar char="ü"/>
                </a:pPr>
                <a:endParaRPr lang="en-US" altLang="ja-JP" dirty="0"/>
              </a:p>
              <a:p>
                <a:pPr>
                  <a:buFont typeface="Wingdings" panose="05000000000000000000" pitchFamily="2" charset="2"/>
                  <a:buChar char="ü"/>
                </a:pPr>
                <a:r>
                  <a:rPr lang="ja-JP" altLang="en-US" sz="2400" dirty="0"/>
                  <a:t>スペクトル半径は、</a:t>
                </a:r>
                <a:r>
                  <a:rPr lang="en-US" altLang="ja-JP" sz="2400" dirty="0"/>
                  <a:t>SE</a:t>
                </a:r>
                <a:r>
                  <a:rPr lang="ja-JP" altLang="en-US" sz="2400" dirty="0"/>
                  <a:t>の項数をどこまで含めれば求める正確さを達成できるかの見積もりに用いられる</a:t>
                </a:r>
                <a:r>
                  <a:rPr lang="en-US" altLang="ja-JP" sz="2400" dirty="0"/>
                  <a:t>.</a:t>
                </a:r>
              </a:p>
              <a:p>
                <a:pPr>
                  <a:buFont typeface="Wingdings" panose="05000000000000000000" pitchFamily="2" charset="2"/>
                  <a:buChar char="ü"/>
                </a:pPr>
                <a:r>
                  <a:rPr lang="ja-JP" altLang="en-US" sz="2400" dirty="0"/>
                  <a:t>様々な</a:t>
                </a:r>
                <a14:m>
                  <m:oMath xmlns:m="http://schemas.openxmlformats.org/officeDocument/2006/math">
                    <m:r>
                      <a:rPr lang="en-US" altLang="ja-JP" sz="2400" b="0" i="1" smtClean="0">
                        <a:latin typeface="Cambria Math" panose="02040503050406030204" pitchFamily="18" charset="0"/>
                      </a:rPr>
                      <m:t>𝑥</m:t>
                    </m:r>
                  </m:oMath>
                </a14:m>
                <a:r>
                  <a:rPr lang="ja-JP" altLang="en-US" sz="2400" dirty="0"/>
                  <a:t>の値における、</a:t>
                </a:r>
                <a14:m>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f>
                      <m:fPr>
                        <m:ctrlPr>
                          <a:rPr lang="en-US" altLang="ja-JP" sz="240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den>
                    </m:f>
                  </m:oMath>
                </a14:m>
                <a:r>
                  <a:rPr lang="ja-JP" altLang="en-US" sz="2400" dirty="0"/>
                  <a:t>のテイラー展開の正確性 </a:t>
                </a:r>
                <a:r>
                  <a:rPr lang="en-US" altLang="ja-JP" sz="2400" dirty="0"/>
                  <a:t>(</a:t>
                </a:r>
                <a14:m>
                  <m:oMath xmlns:m="http://schemas.openxmlformats.org/officeDocument/2006/math">
                    <m:f>
                      <m:fPr>
                        <m:ctrlPr>
                          <a:rPr lang="en-US" altLang="ja-JP" sz="2400" i="1" smtClean="0">
                            <a:latin typeface="Cambria Math" panose="02040503050406030204" pitchFamily="18" charset="0"/>
                          </a:rPr>
                        </m:ctrlPr>
                      </m:fPr>
                      <m:num>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baseline="30000" smtClean="0">
                            <a:latin typeface="Cambria Math" panose="02040503050406030204" pitchFamily="18" charset="0"/>
                          </a:rPr>
                          <m:t>2</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𝑥𝑛</m:t>
                        </m:r>
                        <m:r>
                          <a:rPr lang="en-US" altLang="ja-JP" sz="2400" b="0" i="1" smtClean="0">
                            <a:latin typeface="Cambria Math" panose="02040503050406030204" pitchFamily="18" charset="0"/>
                          </a:rPr>
                          <m:t>)</m:t>
                        </m:r>
                      </m:num>
                      <m:den>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den>
                    </m:f>
                  </m:oMath>
                </a14:m>
                <a:r>
                  <a:rPr lang="en-US" altLang="ja-JP" sz="2400" dirty="0"/>
                  <a:t>)</a:t>
                </a:r>
                <a:r>
                  <a:rPr lang="ja-JP" altLang="en-US" sz="2400" dirty="0"/>
                  <a:t>と、必要な項数</a:t>
                </a:r>
                <a:endParaRPr lang="en-US" altLang="ja-JP" sz="2400"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532D026-27E8-A794-411D-DBB84B8DA00A}"/>
                  </a:ext>
                </a:extLst>
              </p:cNvPr>
              <p:cNvSpPr>
                <a:spLocks noGrp="1" noRot="1" noChangeAspect="1" noMove="1" noResize="1" noEditPoints="1" noAdjustHandles="1" noChangeArrowheads="1" noChangeShapeType="1" noTextEdit="1"/>
              </p:cNvSpPr>
              <p:nvPr>
                <p:ph idx="1"/>
              </p:nvPr>
            </p:nvSpPr>
            <p:spPr>
              <a:xfrm>
                <a:off x="838200" y="1442167"/>
                <a:ext cx="11203858" cy="4351338"/>
              </a:xfrm>
              <a:blipFill>
                <a:blip r:embed="rId2"/>
                <a:stretch>
                  <a:fillRect l="-762" t="-1823" r="-490"/>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CA093218-D99B-EB1D-D0AC-C56229E03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621" y="1872367"/>
            <a:ext cx="4118704" cy="454376"/>
          </a:xfrm>
          <a:prstGeom prst="rect">
            <a:avLst/>
          </a:prstGeom>
        </p:spPr>
      </p:pic>
      <p:pic>
        <p:nvPicPr>
          <p:cNvPr id="7" name="図 6" descr="テーブル">
            <a:extLst>
              <a:ext uri="{FF2B5EF4-FFF2-40B4-BE49-F238E27FC236}">
                <a16:creationId xmlns:a16="http://schemas.microsoft.com/office/drawing/2014/main" id="{7D5B064F-E778-B55D-5BDD-9C0873596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523" y="4307245"/>
            <a:ext cx="6605802" cy="2079605"/>
          </a:xfrm>
          <a:prstGeom prst="rect">
            <a:avLst/>
          </a:prstGeom>
        </p:spPr>
      </p:pic>
      <p:sp>
        <p:nvSpPr>
          <p:cNvPr id="4" name="テキスト ボックス 3">
            <a:extLst>
              <a:ext uri="{FF2B5EF4-FFF2-40B4-BE49-F238E27FC236}">
                <a16:creationId xmlns:a16="http://schemas.microsoft.com/office/drawing/2014/main" id="{4612F6FA-266C-27C0-0054-583D78277D7E}"/>
              </a:ext>
            </a:extLst>
          </p:cNvPr>
          <p:cNvSpPr txBox="1"/>
          <p:nvPr/>
        </p:nvSpPr>
        <p:spPr>
          <a:xfrm>
            <a:off x="7645810" y="5674679"/>
            <a:ext cx="4546190" cy="830997"/>
          </a:xfrm>
          <a:prstGeom prst="rect">
            <a:avLst/>
          </a:prstGeom>
          <a:noFill/>
        </p:spPr>
        <p:txBody>
          <a:bodyPr wrap="square" rtlCol="0">
            <a:spAutoFit/>
          </a:bodyPr>
          <a:lstStyle/>
          <a:p>
            <a:r>
              <a:rPr lang="en-GB" altLang="ja-JP" sz="1600" b="0" i="0" dirty="0">
                <a:effectLst/>
                <a:latin typeface="Source Sans Pro" panose="020B0503030403020204" pitchFamily="34" charset="0"/>
              </a:rPr>
              <a:t>SE</a:t>
            </a:r>
            <a:r>
              <a:rPr lang="ja-JP" altLang="en-US" sz="1600" b="0" i="0" dirty="0">
                <a:effectLst/>
                <a:latin typeface="Source Sans Pro" panose="020B0503030403020204" pitchFamily="34" charset="0"/>
              </a:rPr>
              <a:t>の収束とスペクトル半径の値</a:t>
            </a:r>
            <a:r>
              <a:rPr lang="en-US" altLang="ja-JP" sz="1600" b="0" i="0" dirty="0">
                <a:effectLst/>
                <a:latin typeface="Source Sans Pro" panose="020B0503030403020204" pitchFamily="34" charset="0"/>
              </a:rPr>
              <a:t>:</a:t>
            </a:r>
            <a:endParaRPr lang="en-GB" altLang="ja-JP" sz="1600" b="0" i="0" dirty="0">
              <a:effectLst/>
              <a:latin typeface="Source Sans Pro" panose="020B0503030403020204" pitchFamily="34" charset="0"/>
            </a:endParaRPr>
          </a:p>
          <a:p>
            <a:r>
              <a:rPr lang="en-GB" altLang="ja-JP" sz="1600" b="0" i="0" dirty="0">
                <a:effectLst/>
                <a:latin typeface="Source Sans Pro" panose="020B0503030403020204" pitchFamily="34" charset="0"/>
              </a:rPr>
              <a:t>[11] C. R. Natoli and M. </a:t>
            </a:r>
            <a:r>
              <a:rPr lang="en-GB" altLang="ja-JP" sz="1600" b="0" i="0" dirty="0" err="1">
                <a:effectLst/>
                <a:latin typeface="Source Sans Pro" panose="020B0503030403020204" pitchFamily="34" charset="0"/>
              </a:rPr>
              <a:t>Benfatto</a:t>
            </a:r>
            <a:r>
              <a:rPr lang="en-GB" altLang="ja-JP" sz="1600" b="0" i="0" dirty="0">
                <a:effectLst/>
                <a:latin typeface="Source Sans Pro" panose="020B0503030403020204" pitchFamily="34" charset="0"/>
              </a:rPr>
              <a:t>, </a:t>
            </a:r>
            <a:r>
              <a:rPr lang="en-GB" altLang="ja-JP" sz="1600" b="0" i="1" dirty="0">
                <a:effectLst/>
                <a:latin typeface="Source Sans Pro" panose="020B0503030403020204" pitchFamily="34" charset="0"/>
              </a:rPr>
              <a:t>J. Phys. C: Solid State Phys.</a:t>
            </a:r>
            <a:r>
              <a:rPr lang="en-GB" altLang="ja-JP" sz="1600" b="0" i="0" dirty="0">
                <a:effectLst/>
                <a:latin typeface="Source Sans Pro" panose="020B0503030403020204" pitchFamily="34" charset="0"/>
              </a:rPr>
              <a:t>, 1986, </a:t>
            </a:r>
            <a:r>
              <a:rPr lang="en-GB" altLang="ja-JP" sz="1600" b="1" i="0" dirty="0">
                <a:effectLst/>
                <a:latin typeface="Source Sans Pro" panose="020B0503030403020204" pitchFamily="34" charset="0"/>
              </a:rPr>
              <a:t>8</a:t>
            </a:r>
            <a:r>
              <a:rPr lang="en-GB" altLang="ja-JP" sz="1600" b="0" i="0" dirty="0">
                <a:effectLst/>
                <a:latin typeface="Source Sans Pro" panose="020B0503030403020204" pitchFamily="34" charset="0"/>
              </a:rPr>
              <a:t>, 11 </a:t>
            </a:r>
            <a:endParaRPr kumimoji="1" lang="ja-JP" altLang="en-US" sz="1600" dirty="0"/>
          </a:p>
        </p:txBody>
      </p:sp>
    </p:spTree>
    <p:extLst>
      <p:ext uri="{BB962C8B-B14F-4D97-AF65-F5344CB8AC3E}">
        <p14:creationId xmlns:p14="http://schemas.microsoft.com/office/powerpoint/2010/main" val="121635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3D069-0067-B167-5B12-44FA0784117E}"/>
              </a:ext>
            </a:extLst>
          </p:cNvPr>
          <p:cNvSpPr>
            <a:spLocks noGrp="1"/>
          </p:cNvSpPr>
          <p:nvPr>
            <p:ph type="title"/>
          </p:nvPr>
        </p:nvSpPr>
        <p:spPr/>
        <p:txBody>
          <a:bodyPr/>
          <a:lstStyle/>
          <a:p>
            <a:r>
              <a:rPr lang="en-US" altLang="ja-JP" dirty="0"/>
              <a:t>Computing the spectral radius</a:t>
            </a:r>
            <a:endParaRPr kumimoji="1" lang="ja-JP" altLang="en-US" dirty="0"/>
          </a:p>
        </p:txBody>
      </p:sp>
      <p:sp>
        <p:nvSpPr>
          <p:cNvPr id="3" name="コンテンツ プレースホルダー 2">
            <a:extLst>
              <a:ext uri="{FF2B5EF4-FFF2-40B4-BE49-F238E27FC236}">
                <a16:creationId xmlns:a16="http://schemas.microsoft.com/office/drawing/2014/main" id="{3BAB7F52-CF26-116F-5840-0167FAB233C8}"/>
              </a:ext>
            </a:extLst>
          </p:cNvPr>
          <p:cNvSpPr>
            <a:spLocks noGrp="1"/>
          </p:cNvSpPr>
          <p:nvPr>
            <p:ph idx="1"/>
          </p:nvPr>
        </p:nvSpPr>
        <p:spPr>
          <a:xfrm>
            <a:off x="838200" y="1435509"/>
            <a:ext cx="10515600" cy="5334000"/>
          </a:xfrm>
        </p:spPr>
        <p:txBody>
          <a:bodyPr>
            <a:normAutofit/>
          </a:bodyPr>
          <a:lstStyle/>
          <a:p>
            <a:pPr>
              <a:buFont typeface="Wingdings" panose="05000000000000000000" pitchFamily="2" charset="2"/>
              <a:buChar char="ü"/>
            </a:pPr>
            <a:r>
              <a:rPr kumimoji="1" lang="en-US" altLang="ja-JP" sz="2400" dirty="0"/>
              <a:t>Cu(111), 50</a:t>
            </a:r>
            <a:r>
              <a:rPr kumimoji="1" lang="ja-JP" altLang="en-US" sz="2400" dirty="0"/>
              <a:t>原子数</a:t>
            </a:r>
            <a:r>
              <a:rPr kumimoji="1" lang="en-US" altLang="ja-JP" sz="2400" dirty="0"/>
              <a:t>, 4</a:t>
            </a:r>
            <a:r>
              <a:rPr kumimoji="1" lang="ja-JP" altLang="en-US" sz="2400" dirty="0"/>
              <a:t>個の</a:t>
            </a:r>
            <a:r>
              <a:rPr kumimoji="1" lang="en-US" altLang="ja-JP" sz="2400" dirty="0"/>
              <a:t>planes, </a:t>
            </a:r>
            <a:r>
              <a:rPr kumimoji="1" lang="ja-JP" altLang="en-US" sz="2400" dirty="0"/>
              <a:t>吸収原子は一番下。</a:t>
            </a:r>
          </a:p>
          <a:p>
            <a:pPr>
              <a:buFont typeface="Wingdings" panose="05000000000000000000" pitchFamily="2" charset="2"/>
              <a:buChar char="ü"/>
            </a:pPr>
            <a:r>
              <a:rPr kumimoji="1" lang="ja-JP" altLang="en-US" sz="2400" dirty="0"/>
              <a:t>まず、</a:t>
            </a:r>
            <a:r>
              <a:rPr kumimoji="1" lang="en-US" altLang="ja-JP" sz="2400" dirty="0"/>
              <a:t>25eV, 54eV, 98eV, 181eV</a:t>
            </a:r>
            <a:r>
              <a:rPr kumimoji="1" lang="ja-JP" altLang="en-US" sz="2400" dirty="0"/>
              <a:t>カーネル行列のスペクトルを計算。</a:t>
            </a:r>
          </a:p>
          <a:p>
            <a:pPr>
              <a:buFont typeface="Wingdings" panose="05000000000000000000" pitchFamily="2" charset="2"/>
              <a:buChar char="ü"/>
            </a:pPr>
            <a:r>
              <a:rPr kumimoji="1" lang="en-US" altLang="ja-JP" sz="2400" dirty="0"/>
              <a:t>10 ~ 200eV</a:t>
            </a:r>
            <a:r>
              <a:rPr kumimoji="1" lang="ja-JP" altLang="en-US" sz="2400" dirty="0"/>
              <a:t>でスペクトル半径を計算。</a:t>
            </a:r>
          </a:p>
          <a:p>
            <a:pPr>
              <a:buFont typeface="Wingdings" panose="05000000000000000000" pitchFamily="2" charset="2"/>
              <a:buChar char="ü"/>
            </a:pPr>
            <a:r>
              <a:rPr kumimoji="1" lang="ja-JP" altLang="en-US" sz="2400" dirty="0"/>
              <a:t>非弾性散乱と格子振動　→　収束に強く影響を与える</a:t>
            </a:r>
            <a:r>
              <a:rPr kumimoji="1" lang="en-US" altLang="ja-JP" sz="2400" dirty="0"/>
              <a:t>: </a:t>
            </a:r>
            <a:r>
              <a:rPr kumimoji="1" lang="ja-JP" altLang="en-US" sz="2400" dirty="0"/>
              <a:t>短い平均自由行程・大きい原子の熱振動はスペクトル半径の値を減少させ収束性を改善するだろう。</a:t>
            </a:r>
          </a:p>
          <a:p>
            <a:pPr>
              <a:buFont typeface="Wingdings" panose="05000000000000000000" pitchFamily="2" charset="2"/>
              <a:buChar char="ü"/>
            </a:pPr>
            <a:r>
              <a:rPr kumimoji="1" lang="ja-JP" altLang="en-US" sz="2400" dirty="0"/>
              <a:t>→ </a:t>
            </a:r>
            <a:r>
              <a:rPr kumimoji="1" lang="en-US" altLang="ja-JP" sz="2400" dirty="0"/>
              <a:t>Hedin-Lundqvist </a:t>
            </a:r>
            <a:r>
              <a:rPr kumimoji="1" lang="ja-JP" altLang="en-US" sz="2400" dirty="0"/>
              <a:t>交換・相関ポテンシャル </a:t>
            </a:r>
            <a:r>
              <a:rPr kumimoji="1" lang="en-US" altLang="ja-JP" sz="2400" dirty="0"/>
              <a:t>(</a:t>
            </a:r>
            <a:r>
              <a:rPr lang="en-US" altLang="ja-JP" sz="2400" dirty="0"/>
              <a:t>[11], [12])</a:t>
            </a:r>
            <a:r>
              <a:rPr kumimoji="1" lang="ja-JP" altLang="en-US" sz="2400" dirty="0"/>
              <a:t>の虚部によって平均自由行程を考慮。</a:t>
            </a:r>
          </a:p>
          <a:p>
            <a:pPr>
              <a:buFont typeface="Wingdings" panose="05000000000000000000" pitchFamily="2" charset="2"/>
              <a:buChar char="ü"/>
            </a:pPr>
            <a:endParaRPr kumimoji="1" lang="ja-JP" altLang="en-US" sz="2400" dirty="0"/>
          </a:p>
          <a:p>
            <a:pPr>
              <a:buFont typeface="Wingdings" panose="05000000000000000000" pitchFamily="2" charset="2"/>
              <a:buChar char="ü"/>
            </a:pPr>
            <a:r>
              <a:rPr kumimoji="1" lang="ja-JP" altLang="en-US" sz="2400" dirty="0"/>
              <a:t>熱振動は温度依存の</a:t>
            </a:r>
            <a:r>
              <a:rPr kumimoji="1" lang="en-US" altLang="ja-JP" sz="2400" dirty="0"/>
              <a:t>Debye-Waller</a:t>
            </a:r>
            <a:r>
              <a:rPr kumimoji="1" lang="ja-JP" altLang="en-US" sz="2400" dirty="0"/>
              <a:t>因子 </a:t>
            </a:r>
            <a:r>
              <a:rPr kumimoji="1" lang="en-US" altLang="ja-JP" sz="2400" dirty="0"/>
              <a:t>(T</a:t>
            </a:r>
            <a:r>
              <a:rPr kumimoji="1" lang="ja-JP" altLang="en-US" sz="2400" dirty="0"/>
              <a:t>行列に渡って平均</a:t>
            </a:r>
            <a:r>
              <a:rPr kumimoji="1" lang="en-US" altLang="ja-JP" sz="2400" dirty="0"/>
              <a:t>)</a:t>
            </a:r>
            <a:r>
              <a:rPr kumimoji="1" lang="ja-JP" altLang="en-US" sz="2400" dirty="0"/>
              <a:t>を用いて考慮できるが、</a:t>
            </a:r>
            <a:r>
              <a:rPr kumimoji="1" lang="en-US" altLang="ja-JP" sz="2400" dirty="0"/>
              <a:t>MI</a:t>
            </a:r>
            <a:r>
              <a:rPr kumimoji="1" lang="ja-JP" altLang="en-US" sz="2400" dirty="0"/>
              <a:t>と</a:t>
            </a:r>
            <a:r>
              <a:rPr kumimoji="1" lang="en-US" altLang="ja-JP" sz="2400" dirty="0"/>
              <a:t>SE</a:t>
            </a:r>
            <a:r>
              <a:rPr kumimoji="1" lang="ja-JP" altLang="en-US" sz="2400" dirty="0"/>
              <a:t>が計算・比較できるくらい小さい系で発散を見やすくするため、無視している。</a:t>
            </a:r>
          </a:p>
        </p:txBody>
      </p:sp>
      <p:pic>
        <p:nvPicPr>
          <p:cNvPr id="5" name="図 4" descr="挿絵 が含まれている画像">
            <a:extLst>
              <a:ext uri="{FF2B5EF4-FFF2-40B4-BE49-F238E27FC236}">
                <a16:creationId xmlns:a16="http://schemas.microsoft.com/office/drawing/2014/main" id="{DCA07075-08EE-F711-E4EE-76A767E90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373" y="2968638"/>
            <a:ext cx="6666271" cy="2453853"/>
          </a:xfrm>
          <a:prstGeom prst="rect">
            <a:avLst/>
          </a:prstGeom>
        </p:spPr>
      </p:pic>
      <p:sp>
        <p:nvSpPr>
          <p:cNvPr id="4" name="テキスト ボックス 3">
            <a:extLst>
              <a:ext uri="{FF2B5EF4-FFF2-40B4-BE49-F238E27FC236}">
                <a16:creationId xmlns:a16="http://schemas.microsoft.com/office/drawing/2014/main" id="{86E97B52-18C7-57A9-8797-1FAC201E4CF9}"/>
              </a:ext>
            </a:extLst>
          </p:cNvPr>
          <p:cNvSpPr txBox="1"/>
          <p:nvPr/>
        </p:nvSpPr>
        <p:spPr>
          <a:xfrm>
            <a:off x="5279922" y="6149122"/>
            <a:ext cx="5577348" cy="338554"/>
          </a:xfrm>
          <a:prstGeom prst="rect">
            <a:avLst/>
          </a:prstGeom>
          <a:noFill/>
        </p:spPr>
        <p:txBody>
          <a:bodyPr wrap="square" rtlCol="0">
            <a:spAutoFit/>
          </a:bodyPr>
          <a:lstStyle/>
          <a:p>
            <a:r>
              <a:rPr kumimoji="1" lang="en-US" altLang="ja-JP" sz="1600" dirty="0"/>
              <a:t>[12] </a:t>
            </a:r>
            <a:r>
              <a:rPr lang="en-GB" altLang="ja-JP" sz="1600" b="0" i="0" dirty="0">
                <a:effectLst/>
                <a:latin typeface="Source Sans Pro" panose="020B0503030403020204" pitchFamily="34" charset="0"/>
              </a:rPr>
              <a:t>L. Hedin and S. Lundqvist, </a:t>
            </a:r>
            <a:r>
              <a:rPr lang="en-GB" altLang="ja-JP" sz="1600" b="0" i="1" dirty="0">
                <a:effectLst/>
                <a:latin typeface="Source Sans Pro" panose="020B0503030403020204" pitchFamily="34" charset="0"/>
              </a:rPr>
              <a:t>Solid State Physics</a:t>
            </a:r>
            <a:r>
              <a:rPr lang="en-GB" altLang="ja-JP" sz="1600" b="0" i="0" dirty="0">
                <a:effectLst/>
                <a:latin typeface="Source Sans Pro" panose="020B0503030403020204" pitchFamily="34" charset="0"/>
              </a:rPr>
              <a:t>, 1969, p. 1</a:t>
            </a:r>
            <a:endParaRPr kumimoji="1" lang="ja-JP" altLang="en-US" sz="1600" dirty="0"/>
          </a:p>
        </p:txBody>
      </p:sp>
      <p:sp>
        <p:nvSpPr>
          <p:cNvPr id="6" name="テキスト ボックス 5">
            <a:extLst>
              <a:ext uri="{FF2B5EF4-FFF2-40B4-BE49-F238E27FC236}">
                <a16:creationId xmlns:a16="http://schemas.microsoft.com/office/drawing/2014/main" id="{034A28C9-F1AB-BEA0-5314-9F719E1C3B37}"/>
              </a:ext>
            </a:extLst>
          </p:cNvPr>
          <p:cNvSpPr txBox="1"/>
          <p:nvPr/>
        </p:nvSpPr>
        <p:spPr>
          <a:xfrm>
            <a:off x="5279922" y="6487676"/>
            <a:ext cx="7118555" cy="338554"/>
          </a:xfrm>
          <a:prstGeom prst="rect">
            <a:avLst/>
          </a:prstGeom>
          <a:noFill/>
        </p:spPr>
        <p:txBody>
          <a:bodyPr wrap="square" rtlCol="0">
            <a:spAutoFit/>
          </a:bodyPr>
          <a:lstStyle/>
          <a:p>
            <a:r>
              <a:rPr kumimoji="1" lang="en-US" altLang="ja-JP" sz="1600" dirty="0"/>
              <a:t>[13] </a:t>
            </a:r>
            <a:r>
              <a:rPr lang="en-GB" altLang="ja-JP" sz="1600" b="0" i="0" dirty="0">
                <a:effectLst/>
                <a:latin typeface="Source Sans Pro" panose="020B0503030403020204" pitchFamily="34" charset="0"/>
              </a:rPr>
              <a:t>L. Hedin and B. I. Lundqvist, </a:t>
            </a:r>
            <a:r>
              <a:rPr lang="en-GB" altLang="ja-JP" sz="1600" b="0" i="1" dirty="0">
                <a:effectLst/>
                <a:latin typeface="Source Sans Pro" panose="020B0503030403020204" pitchFamily="34" charset="0"/>
              </a:rPr>
              <a:t>J. Phys. C: Solid State Phys.</a:t>
            </a:r>
            <a:r>
              <a:rPr lang="en-GB" altLang="ja-JP" sz="1600" b="0" i="0" dirty="0">
                <a:effectLst/>
                <a:latin typeface="Source Sans Pro" panose="020B0503030403020204" pitchFamily="34" charset="0"/>
              </a:rPr>
              <a:t>, 1971, </a:t>
            </a:r>
            <a:r>
              <a:rPr lang="en-GB" altLang="ja-JP" sz="1600" b="1" i="0" dirty="0">
                <a:effectLst/>
                <a:latin typeface="Source Sans Pro" panose="020B0503030403020204" pitchFamily="34" charset="0"/>
              </a:rPr>
              <a:t>4</a:t>
            </a:r>
            <a:r>
              <a:rPr lang="en-GB" altLang="ja-JP" sz="1600" b="0" i="0" dirty="0">
                <a:effectLst/>
                <a:latin typeface="Source Sans Pro" panose="020B0503030403020204" pitchFamily="34" charset="0"/>
              </a:rPr>
              <a:t>, 2064–2083</a:t>
            </a:r>
            <a:r>
              <a:rPr kumimoji="1" lang="en-US" altLang="ja-JP" sz="1600" dirty="0"/>
              <a:t> </a:t>
            </a:r>
            <a:endParaRPr kumimoji="1" lang="ja-JP" altLang="en-US" sz="1600" dirty="0"/>
          </a:p>
        </p:txBody>
      </p:sp>
    </p:spTree>
    <p:extLst>
      <p:ext uri="{BB962C8B-B14F-4D97-AF65-F5344CB8AC3E}">
        <p14:creationId xmlns:p14="http://schemas.microsoft.com/office/powerpoint/2010/main" val="151504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991</TotalTime>
  <Words>5216</Words>
  <Application>Microsoft Office PowerPoint</Application>
  <PresentationFormat>ワイド画面</PresentationFormat>
  <Paragraphs>457</Paragraphs>
  <Slides>48</Slides>
  <Notes>10</Notes>
  <HiddenSlides>0</HiddenSlides>
  <MMClips>3</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48</vt:i4>
      </vt:variant>
    </vt:vector>
  </HeadingPairs>
  <TitlesOfParts>
    <vt:vector size="58" baseType="lpstr">
      <vt:lpstr>Arial MT</vt:lpstr>
      <vt:lpstr>YakuHanJPs</vt:lpstr>
      <vt:lpstr>游ゴシック</vt:lpstr>
      <vt:lpstr>游ゴシック Light</vt:lpstr>
      <vt:lpstr>Arial</vt:lpstr>
      <vt:lpstr>Cambria Math</vt:lpstr>
      <vt:lpstr>Source Sans Pro</vt:lpstr>
      <vt:lpstr>Tahoma</vt:lpstr>
      <vt:lpstr>Wingdings</vt:lpstr>
      <vt:lpstr>Office テーマ</vt:lpstr>
      <vt:lpstr>PowerPoint プレゼンテーション</vt:lpstr>
      <vt:lpstr>Introduction</vt:lpstr>
      <vt:lpstr>Introduction</vt:lpstr>
      <vt:lpstr>PowerPoint プレゼンテーション</vt:lpstr>
      <vt:lpstr>Introduction</vt:lpstr>
      <vt:lpstr>Introduction</vt:lpstr>
      <vt:lpstr>Introduction</vt:lpstr>
      <vt:lpstr>Monitoring the convergence of the MS expansion</vt:lpstr>
      <vt:lpstr>Computing the spectral radius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Computing the spectral radius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Simple renormalization schemes</vt:lpstr>
      <vt:lpstr>3.1. Gn renormalization scheme</vt:lpstr>
      <vt:lpstr>3.1. Gn renormalization scheme</vt:lpstr>
      <vt:lpstr>3.1. Πn renormalization scheme</vt:lpstr>
      <vt:lpstr>3.1. Πn renormalization scheme</vt:lpstr>
      <vt:lpstr>3.1. Πn renormalization scheme</vt:lpstr>
      <vt:lpstr>PowerPoint プレゼンテーション</vt:lpstr>
      <vt:lpstr>PowerPoint プレゼンテーション</vt:lpstr>
      <vt:lpstr>PowerPoint プレゼンテーション</vt:lpstr>
      <vt:lpstr>PowerPoint プレゼンテーション</vt:lpstr>
      <vt:lpstr>4 Application to photoelectron diffraction by a copper cluster</vt:lpstr>
      <vt:lpstr>Computing the spectral radius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 Application to photoelectron diffraction by a copper cluster</vt:lpstr>
      <vt:lpstr>PowerPoint プレゼンテーション</vt:lpstr>
      <vt:lpstr>結論</vt:lpstr>
      <vt:lpstr>Appendix1:estimate of the truncation order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Shin YASUDA</dc:creator>
  <cp:lastModifiedBy>Shin YASUDA</cp:lastModifiedBy>
  <cp:revision>26</cp:revision>
  <dcterms:created xsi:type="dcterms:W3CDTF">2024-12-04T04:30:21Z</dcterms:created>
  <dcterms:modified xsi:type="dcterms:W3CDTF">2024-12-12T06:33:53Z</dcterms:modified>
</cp:coreProperties>
</file>